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FF6400"/>
    <a:srgbClr val="64C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68" autoAdjust="0"/>
  </p:normalViewPr>
  <p:slideViewPr>
    <p:cSldViewPr>
      <p:cViewPr>
        <p:scale>
          <a:sx n="90" d="100"/>
          <a:sy n="90" d="100"/>
        </p:scale>
        <p:origin x="-594" y="-3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530820CF-B880-4189-942D-D702A7CBA730}" type="datetimeFigureOut">
              <a:rPr lang="zh-CN" altLang="en-US" smtClean="0"/>
              <a:t>2020/5/12</a:t>
            </a:fld>
            <a:endParaRPr lang="zh-CN" alt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zh-CN" alt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0C913308-F349-4B6D-A68A-DD1791B4A57B}" type="slidenum">
              <a:rPr lang="zh-CN" altLang="en-US" smtClean="0"/>
              <a:t>‹#›</a:t>
            </a:fld>
            <a:endParaRPr lang="zh-CN" alt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2020/5/12</a:t>
            </a:fld>
            <a:endParaRPr lang="zh-CN" alt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530820CF-B880-4189-942D-D702A7CBA730}" type="datetimeFigureOut">
              <a:rPr lang="zh-CN" altLang="en-US" smtClean="0"/>
              <a:t>2020/5/12</a:t>
            </a:fld>
            <a:endParaRPr lang="zh-CN" alt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zh-CN" alt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交互技术基础</a:t>
            </a:r>
            <a:endParaRPr lang="zh-CN" altLang="en-US" dirty="0"/>
          </a:p>
        </p:txBody>
      </p:sp>
      <p:sp>
        <p:nvSpPr>
          <p:cNvPr id="3" name="副标题 2"/>
          <p:cNvSpPr>
            <a:spLocks noGrp="1"/>
          </p:cNvSpPr>
          <p:nvPr>
            <p:ph type="subTitle" idx="1"/>
          </p:nvPr>
        </p:nvSpPr>
        <p:spPr/>
        <p:txBody>
          <a:bodyPr/>
          <a:lstStyle/>
          <a:p>
            <a:r>
              <a:rPr lang="zh-CN" altLang="en-US" dirty="0" smtClean="0"/>
              <a:t>第</a:t>
            </a:r>
            <a:r>
              <a:rPr lang="en-US" altLang="zh-CN" dirty="0" smtClean="0"/>
              <a:t>4</a:t>
            </a:r>
            <a:r>
              <a:rPr lang="zh-CN" altLang="en-US" dirty="0" smtClean="0"/>
              <a:t>讲 交互</a:t>
            </a:r>
            <a:r>
              <a:rPr lang="zh-CN" altLang="en-US" dirty="0"/>
              <a:t>技术</a:t>
            </a:r>
          </a:p>
        </p:txBody>
      </p:sp>
    </p:spTree>
    <p:extLst>
      <p:ext uri="{BB962C8B-B14F-4D97-AF65-F5344CB8AC3E}">
        <p14:creationId xmlns:p14="http://schemas.microsoft.com/office/powerpoint/2010/main" val="226536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lstStyle/>
          <a:p>
            <a:pPr marL="342900" lvl="1"/>
            <a:r>
              <a:rPr lang="zh-CN" altLang="en-US" dirty="0" smtClean="0">
                <a:solidFill>
                  <a:srgbClr val="C00000"/>
                </a:solidFill>
              </a:rPr>
              <a:t>定值</a:t>
            </a:r>
            <a:r>
              <a:rPr lang="zh-CN" altLang="en-US" dirty="0" smtClean="0"/>
              <a:t>：</a:t>
            </a:r>
            <a:r>
              <a:rPr lang="zh-CN" altLang="en-US" dirty="0"/>
              <a:t>输入用于设置物体旋转角度、缩放比例因子等</a:t>
            </a:r>
          </a:p>
          <a:p>
            <a:endParaRPr lang="zh-CN" altLang="en-US" dirty="0"/>
          </a:p>
        </p:txBody>
      </p:sp>
      <p:pic>
        <p:nvPicPr>
          <p:cNvPr id="4" name="Picture 2" descr="pi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3143250"/>
            <a:ext cx="4910137"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401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选择</a:t>
            </a:r>
            <a:r>
              <a:rPr lang="zh-CN" altLang="en-US" dirty="0"/>
              <a:t>：在某个选择集中选定</a:t>
            </a:r>
            <a:r>
              <a:rPr lang="zh-CN" altLang="en-US" dirty="0" smtClean="0"/>
              <a:t>一个或多个对象，使其成为焦点</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dirty="0" smtClean="0">
                <a:solidFill>
                  <a:srgbClr val="C00000"/>
                </a:solidFill>
              </a:rPr>
              <a:t>单个元素选择</a:t>
            </a:r>
            <a:r>
              <a:rPr lang="zh-CN" altLang="en-US" dirty="0" smtClean="0"/>
              <a:t>：通过</a:t>
            </a:r>
            <a:r>
              <a:rPr lang="zh-CN" altLang="en-US" dirty="0"/>
              <a:t>注视、指点或接触一个对象，使对象成为后续行为的焦点</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103046"/>
            <a:ext cx="2519729" cy="188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4005064"/>
            <a:ext cx="38576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5004048" y="788511"/>
            <a:ext cx="2808312" cy="1200329"/>
          </a:xfrm>
          <a:prstGeom prst="rect">
            <a:avLst/>
          </a:prstGeom>
          <a:noFill/>
          <a:ln>
            <a:solidFill>
              <a:schemeClr val="accent1"/>
            </a:solidFill>
          </a:ln>
        </p:spPr>
        <p:txBody>
          <a:bodyPr wrap="square" rtlCol="0">
            <a:spAutoFit/>
          </a:bodyPr>
          <a:lstStyle/>
          <a:p>
            <a:r>
              <a:rPr lang="zh-CN" altLang="en-US" dirty="0" smtClean="0"/>
              <a:t>键盘：</a:t>
            </a:r>
            <a:r>
              <a:rPr lang="en-US" altLang="zh-CN" dirty="0" err="1" smtClean="0"/>
              <a:t>Ctrl+A</a:t>
            </a:r>
            <a:endParaRPr lang="en-US" altLang="zh-CN" dirty="0" smtClean="0"/>
          </a:p>
          <a:p>
            <a:r>
              <a:rPr lang="zh-CN" altLang="en-US" dirty="0" smtClean="0"/>
              <a:t>鼠标</a:t>
            </a:r>
            <a:endParaRPr lang="en-US" altLang="zh-CN" dirty="0" smtClean="0"/>
          </a:p>
          <a:p>
            <a:r>
              <a:rPr lang="zh-CN" altLang="en-US" dirty="0" smtClean="0"/>
              <a:t>选择开关控件：</a:t>
            </a:r>
            <a:endParaRPr lang="en-US" altLang="zh-CN" dirty="0" smtClean="0"/>
          </a:p>
          <a:p>
            <a:r>
              <a:rPr lang="en-US" altLang="zh-CN" dirty="0" smtClean="0"/>
              <a:t>radio</a:t>
            </a:r>
            <a:r>
              <a:rPr lang="zh-CN" altLang="en-US" dirty="0" smtClean="0"/>
              <a:t>按钮：</a:t>
            </a:r>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1344728"/>
            <a:ext cx="836639" cy="355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6179" y="1693482"/>
            <a:ext cx="1237680" cy="274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041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C00000"/>
                </a:solidFill>
              </a:rPr>
              <a:t>选择</a:t>
            </a:r>
            <a:r>
              <a:rPr lang="zh-CN" altLang="en-US" dirty="0"/>
              <a:t>：在某个选择集中选定一个或多个对象，使其成为焦点</a:t>
            </a:r>
            <a:endParaRPr lang="en-US" altLang="zh-CN" dirty="0"/>
          </a:p>
          <a:p>
            <a:pPr marL="68580" indent="0">
              <a:buNone/>
            </a:pPr>
            <a:r>
              <a:rPr lang="zh-CN" altLang="en-US" dirty="0" smtClean="0"/>
              <a:t>（</a:t>
            </a:r>
            <a:r>
              <a:rPr lang="en-US" altLang="zh-CN" dirty="0" smtClean="0"/>
              <a:t>2</a:t>
            </a:r>
            <a:r>
              <a:rPr lang="zh-CN" altLang="en-US" dirty="0" smtClean="0"/>
              <a:t>）</a:t>
            </a:r>
            <a:r>
              <a:rPr lang="zh-CN" altLang="en-US" dirty="0" smtClean="0">
                <a:solidFill>
                  <a:srgbClr val="C00000"/>
                </a:solidFill>
              </a:rPr>
              <a:t>区域选择</a:t>
            </a:r>
            <a:r>
              <a:rPr lang="zh-CN" altLang="en-US" dirty="0">
                <a:solidFill>
                  <a:schemeClr val="tx1"/>
                </a:solidFill>
              </a:rPr>
              <a:t>：在选择集中选出一组元素或者选择一个区域，通过使用区域选择工具完成该交互</a:t>
            </a:r>
            <a:r>
              <a:rPr lang="zh-CN" altLang="en-US" dirty="0" smtClean="0">
                <a:solidFill>
                  <a:schemeClr val="tx1"/>
                </a:solidFill>
              </a:rPr>
              <a:t>操作</a:t>
            </a:r>
            <a:endParaRPr lang="en-US" altLang="zh-CN" dirty="0" smtClean="0">
              <a:solidFill>
                <a:schemeClr val="tx1"/>
              </a:solidFill>
            </a:endParaRPr>
          </a:p>
          <a:p>
            <a:endParaRPr lang="zh-CN" altLang="en-US" dirty="0">
              <a:solidFill>
                <a:schemeClr val="tx1"/>
              </a:solidFill>
            </a:endParaRPr>
          </a:p>
        </p:txBody>
      </p:sp>
      <p:sp>
        <p:nvSpPr>
          <p:cNvPr id="5" name="内容占位符 2"/>
          <p:cNvSpPr txBox="1">
            <a:spLocks/>
          </p:cNvSpPr>
          <p:nvPr/>
        </p:nvSpPr>
        <p:spPr>
          <a:xfrm>
            <a:off x="1043608" y="4509120"/>
            <a:ext cx="6777317" cy="1008111"/>
          </a:xfrm>
          <a:prstGeom prst="rect">
            <a:avLst/>
          </a:prstGeom>
        </p:spPr>
        <p:txBody>
          <a:bodyPr vert="horz" lIns="91440" tIns="45720" rIns="91440" bIns="45720" numCol="2"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sz="2400" dirty="0">
                <a:solidFill>
                  <a:schemeClr val="tx1"/>
                </a:solidFill>
              </a:rPr>
              <a:t>选框工具</a:t>
            </a:r>
          </a:p>
          <a:p>
            <a:pPr lvl="1"/>
            <a:r>
              <a:rPr lang="zh-CN" altLang="en-US" sz="2400" dirty="0">
                <a:solidFill>
                  <a:schemeClr val="tx1"/>
                </a:solidFill>
              </a:rPr>
              <a:t>套索工具</a:t>
            </a:r>
          </a:p>
          <a:p>
            <a:pPr lvl="1"/>
            <a:r>
              <a:rPr lang="zh-CN" altLang="en-US" sz="2400" dirty="0">
                <a:solidFill>
                  <a:schemeClr val="tx1"/>
                </a:solidFill>
              </a:rPr>
              <a:t>快速选择工具</a:t>
            </a:r>
          </a:p>
          <a:p>
            <a:pPr lvl="1"/>
            <a:r>
              <a:rPr lang="zh-CN" altLang="en-US" sz="2400" dirty="0">
                <a:solidFill>
                  <a:schemeClr val="tx1"/>
                </a:solidFill>
              </a:rPr>
              <a:t>懒惰选择</a:t>
            </a:r>
            <a:r>
              <a:rPr lang="zh-CN" altLang="en-US" sz="2400" dirty="0" smtClean="0">
                <a:solidFill>
                  <a:schemeClr val="tx1"/>
                </a:solidFill>
              </a:rPr>
              <a:t>工具</a:t>
            </a:r>
            <a:endParaRPr lang="zh-CN" altLang="en-US" sz="2400" dirty="0">
              <a:solidFill>
                <a:schemeClr val="tx1"/>
              </a:solidFill>
            </a:endParaRPr>
          </a:p>
        </p:txBody>
      </p:sp>
    </p:spTree>
    <p:extLst>
      <p:ext uri="{BB962C8B-B14F-4D97-AF65-F5344CB8AC3E}">
        <p14:creationId xmlns:p14="http://schemas.microsoft.com/office/powerpoint/2010/main" val="366677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区域选择</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选框工具</a:t>
            </a:r>
            <a:r>
              <a:rPr lang="zh-CN" altLang="en-US" dirty="0"/>
              <a:t>：目前常用的选框工具有矩形选框工具和椭圆选框工具，凡是和选框工具选择区域相交的元素均会被选择。该方法交互简单，但是选择对象往往不够精确</a:t>
            </a:r>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73" y="4806939"/>
            <a:ext cx="20669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060" y="4100502"/>
            <a:ext cx="2636838"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7710" y="4114789"/>
            <a:ext cx="265112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577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区域选择</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套索工具</a:t>
            </a:r>
            <a:r>
              <a:rPr lang="zh-CN" altLang="en-US" dirty="0"/>
              <a:t>：为了使得选择区域更加精确，套索工具所勾画的封闭区域范围内的所有元素均被选中，该方法需要用户进行精细选择才能得到较为精确的选择结果，交互量比较大</a:t>
            </a:r>
          </a:p>
          <a:p>
            <a:endParaRPr lang="zh-CN" altLang="en-US" dirty="0"/>
          </a:p>
        </p:txBody>
      </p:sp>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697" r="10365"/>
          <a:stretch/>
        </p:blipFill>
        <p:spPr bwMode="auto">
          <a:xfrm>
            <a:off x="993058" y="4077072"/>
            <a:ext cx="7138219" cy="200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Tree>
    <p:extLst>
      <p:ext uri="{BB962C8B-B14F-4D97-AF65-F5344CB8AC3E}">
        <p14:creationId xmlns:p14="http://schemas.microsoft.com/office/powerpoint/2010/main" val="236981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区域选择</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快速选择工具</a:t>
            </a:r>
            <a:r>
              <a:rPr lang="zh-CN" altLang="en-US" dirty="0"/>
              <a:t>：为了提高选择精度且减少交互量，目前软件系统提供快速选择工具，这些工具采用快速选择算法，通过选择和选择点颜色相近的区域作为选择元素。</a:t>
            </a:r>
          </a:p>
          <a:p>
            <a:endParaRPr lang="zh-CN" altLang="en-US" dirty="0"/>
          </a:p>
        </p:txBody>
      </p:sp>
      <p:pic>
        <p:nvPicPr>
          <p:cNvPr id="5" name="Picture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125" r="18026"/>
          <a:stretch/>
        </p:blipFill>
        <p:spPr bwMode="auto">
          <a:xfrm>
            <a:off x="1835696" y="3789040"/>
            <a:ext cx="5624052"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Tree>
    <p:extLst>
      <p:ext uri="{BB962C8B-B14F-4D97-AF65-F5344CB8AC3E}">
        <p14:creationId xmlns:p14="http://schemas.microsoft.com/office/powerpoint/2010/main" val="1710979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区域选择</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懒惰选择工具</a:t>
            </a:r>
            <a:r>
              <a:rPr lang="zh-CN" altLang="en-US" dirty="0"/>
              <a:t>：可以依据选择对象的形状、位置等关系信息，对用户手指划过的区域对象进行智能选择，但是这种交互技术尚不成熟，目前尚未广泛应用。</a:t>
            </a:r>
          </a:p>
          <a:p>
            <a:endParaRPr lang="zh-CN" alt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4001153"/>
            <a:ext cx="6326188"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Tree>
    <p:extLst>
      <p:ext uri="{BB962C8B-B14F-4D97-AF65-F5344CB8AC3E}">
        <p14:creationId xmlns:p14="http://schemas.microsoft.com/office/powerpoint/2010/main" val="188949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字符串</a:t>
            </a:r>
            <a:r>
              <a:rPr lang="zh-CN" altLang="en-US" dirty="0" smtClean="0"/>
              <a:t>：</a:t>
            </a:r>
            <a:endParaRPr lang="en-US" altLang="zh-CN" dirty="0" smtClean="0"/>
          </a:p>
          <a:p>
            <a:pPr lvl="1"/>
            <a:r>
              <a:rPr lang="zh-CN" altLang="en-US" dirty="0" smtClean="0"/>
              <a:t>键盘</a:t>
            </a:r>
            <a:r>
              <a:rPr lang="zh-CN" altLang="en-US" dirty="0"/>
              <a:t>是目前输入字符串最常用的方式，现在用写字板输入字符也已经很流行。</a:t>
            </a:r>
          </a:p>
          <a:p>
            <a:pPr lvl="1"/>
            <a:r>
              <a:rPr lang="zh-CN" altLang="en-US" dirty="0"/>
              <a:t>语音输入也是字符串输入以及功能选择的一种输入方法，语音输入需要使用语音识别技术</a:t>
            </a:r>
          </a:p>
        </p:txBody>
      </p:sp>
      <p:pic>
        <p:nvPicPr>
          <p:cNvPr id="4" name="图片 1"/>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123728" y="4288983"/>
            <a:ext cx="2001589" cy="206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258558" y="4314638"/>
            <a:ext cx="1844909" cy="204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072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二维图形交互技术</a:t>
            </a:r>
            <a:endParaRPr lang="zh-CN" altLang="en-US" dirty="0"/>
          </a:p>
        </p:txBody>
      </p:sp>
      <p:sp>
        <p:nvSpPr>
          <p:cNvPr id="3" name="内容占位符 2"/>
          <p:cNvSpPr>
            <a:spLocks noGrp="1"/>
          </p:cNvSpPr>
          <p:nvPr>
            <p:ph idx="1"/>
          </p:nvPr>
        </p:nvSpPr>
        <p:spPr/>
        <p:txBody>
          <a:bodyPr/>
          <a:lstStyle/>
          <a:p>
            <a:r>
              <a:rPr lang="en-US" altLang="zh-CN" dirty="0" smtClean="0"/>
              <a:t>WIMP</a:t>
            </a:r>
            <a:r>
              <a:rPr lang="zh-CN" altLang="en-US" dirty="0" smtClean="0"/>
              <a:t>用户界面，蕴含语言和文化无关性，并提高了视觉搜索效率，通过菜单、小构件等提供了更丰富的表现形式</a:t>
            </a:r>
            <a:endParaRPr lang="zh-CN" altLang="en-US" dirty="0"/>
          </a:p>
        </p:txBody>
      </p:sp>
      <p:grpSp>
        <p:nvGrpSpPr>
          <p:cNvPr id="25" name="组合 24"/>
          <p:cNvGrpSpPr/>
          <p:nvPr/>
        </p:nvGrpSpPr>
        <p:grpSpPr>
          <a:xfrm>
            <a:off x="1043608" y="3717032"/>
            <a:ext cx="6984776" cy="2539944"/>
            <a:chOff x="1331640" y="3697368"/>
            <a:chExt cx="6984776" cy="2539944"/>
          </a:xfrm>
        </p:grpSpPr>
        <p:sp>
          <p:nvSpPr>
            <p:cNvPr id="4" name="矩形 3"/>
            <p:cNvSpPr/>
            <p:nvPr/>
          </p:nvSpPr>
          <p:spPr>
            <a:xfrm>
              <a:off x="1331640" y="4077072"/>
              <a:ext cx="648072"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dirty="0" smtClean="0"/>
                <a:t>用  户</a:t>
              </a:r>
              <a:endParaRPr lang="zh-CN" altLang="en-US" sz="2400" dirty="0"/>
            </a:p>
          </p:txBody>
        </p:sp>
        <p:sp>
          <p:nvSpPr>
            <p:cNvPr id="6" name="矩形 5"/>
            <p:cNvSpPr/>
            <p:nvPr/>
          </p:nvSpPr>
          <p:spPr>
            <a:xfrm>
              <a:off x="2627784" y="4077072"/>
              <a:ext cx="64807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dirty="0" smtClean="0"/>
                <a:t>手</a:t>
              </a:r>
              <a:endParaRPr lang="zh-CN" altLang="en-US" sz="2400" dirty="0"/>
            </a:p>
          </p:txBody>
        </p:sp>
        <p:sp>
          <p:nvSpPr>
            <p:cNvPr id="7" name="矩形 6"/>
            <p:cNvSpPr/>
            <p:nvPr/>
          </p:nvSpPr>
          <p:spPr>
            <a:xfrm>
              <a:off x="2627784" y="5085184"/>
              <a:ext cx="64807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dirty="0" smtClean="0"/>
                <a:t>眼</a:t>
              </a:r>
              <a:endParaRPr lang="zh-CN" altLang="en-US" sz="2400" dirty="0"/>
            </a:p>
          </p:txBody>
        </p:sp>
        <p:sp>
          <p:nvSpPr>
            <p:cNvPr id="8" name="椭圆 7"/>
            <p:cNvSpPr/>
            <p:nvPr/>
          </p:nvSpPr>
          <p:spPr>
            <a:xfrm>
              <a:off x="3995936" y="4077072"/>
              <a:ext cx="18002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击键</a:t>
              </a:r>
              <a:r>
                <a:rPr lang="en-US" altLang="zh-CN" dirty="0" smtClean="0"/>
                <a:t>/</a:t>
              </a:r>
              <a:r>
                <a:rPr lang="zh-CN" altLang="en-US" dirty="0" smtClean="0"/>
                <a:t>指点</a:t>
              </a:r>
              <a:endParaRPr lang="zh-CN" altLang="en-US" dirty="0"/>
            </a:p>
          </p:txBody>
        </p:sp>
        <p:sp>
          <p:nvSpPr>
            <p:cNvPr id="9" name="椭圆 8"/>
            <p:cNvSpPr/>
            <p:nvPr/>
          </p:nvSpPr>
          <p:spPr>
            <a:xfrm>
              <a:off x="6516216" y="4077072"/>
              <a:ext cx="18002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应用例程</a:t>
              </a:r>
              <a:endParaRPr lang="zh-CN" altLang="en-US" dirty="0"/>
            </a:p>
          </p:txBody>
        </p:sp>
        <p:sp>
          <p:nvSpPr>
            <p:cNvPr id="10" name="椭圆 9"/>
            <p:cNvSpPr/>
            <p:nvPr/>
          </p:nvSpPr>
          <p:spPr>
            <a:xfrm>
              <a:off x="3995936" y="4923166"/>
              <a:ext cx="1800200" cy="9721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窗口、图标、菜单、文本</a:t>
              </a:r>
              <a:endParaRPr lang="zh-CN" altLang="en-US" dirty="0"/>
            </a:p>
          </p:txBody>
        </p:sp>
        <p:sp>
          <p:nvSpPr>
            <p:cNvPr id="11" name="矩形 10"/>
            <p:cNvSpPr/>
            <p:nvPr/>
          </p:nvSpPr>
          <p:spPr>
            <a:xfrm>
              <a:off x="3563888" y="3717032"/>
              <a:ext cx="2736304" cy="2520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511544" y="3697368"/>
              <a:ext cx="1268296" cy="369332"/>
            </a:xfrm>
            <a:prstGeom prst="rect">
              <a:avLst/>
            </a:prstGeom>
            <a:noFill/>
          </p:spPr>
          <p:txBody>
            <a:bodyPr wrap="none" rtlCol="0">
              <a:spAutoFit/>
            </a:bodyPr>
            <a:lstStyle/>
            <a:p>
              <a:r>
                <a:rPr lang="en-US" altLang="zh-CN" dirty="0" smtClean="0"/>
                <a:t>WIMP</a:t>
              </a:r>
              <a:r>
                <a:rPr lang="zh-CN" altLang="en-US" dirty="0" smtClean="0"/>
                <a:t>界面</a:t>
              </a:r>
              <a:endParaRPr lang="zh-CN" altLang="en-US" dirty="0"/>
            </a:p>
          </p:txBody>
        </p:sp>
        <p:cxnSp>
          <p:nvCxnSpPr>
            <p:cNvPr id="14" name="直接箭头连接符 13"/>
            <p:cNvCxnSpPr>
              <a:endCxn id="6" idx="1"/>
            </p:cNvCxnSpPr>
            <p:nvPr/>
          </p:nvCxnSpPr>
          <p:spPr>
            <a:xfrm>
              <a:off x="1979712" y="4401108"/>
              <a:ext cx="6480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3"/>
              <a:endCxn id="8" idx="2"/>
            </p:cNvCxnSpPr>
            <p:nvPr/>
          </p:nvCxnSpPr>
          <p:spPr>
            <a:xfrm>
              <a:off x="3275856" y="4401108"/>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8" idx="6"/>
              <a:endCxn id="9" idx="2"/>
            </p:cNvCxnSpPr>
            <p:nvPr/>
          </p:nvCxnSpPr>
          <p:spPr>
            <a:xfrm>
              <a:off x="5796136" y="4401108"/>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3"/>
              <a:endCxn id="10" idx="6"/>
            </p:cNvCxnSpPr>
            <p:nvPr/>
          </p:nvCxnSpPr>
          <p:spPr>
            <a:xfrm flipH="1">
              <a:off x="5796136" y="4630236"/>
              <a:ext cx="983713" cy="77898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2"/>
              <a:endCxn id="7" idx="3"/>
            </p:cNvCxnSpPr>
            <p:nvPr/>
          </p:nvCxnSpPr>
          <p:spPr>
            <a:xfrm flipH="1">
              <a:off x="3275856" y="5409220"/>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1979712" y="5409220"/>
              <a:ext cx="6480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9942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二维图形交互技术</a:t>
            </a:r>
            <a:endParaRPr lang="zh-CN" altLang="en-US" dirty="0"/>
          </a:p>
        </p:txBody>
      </p:sp>
      <p:sp>
        <p:nvSpPr>
          <p:cNvPr id="3" name="内容占位符 2"/>
          <p:cNvSpPr>
            <a:spLocks noGrp="1"/>
          </p:cNvSpPr>
          <p:nvPr>
            <p:ph idx="1"/>
          </p:nvPr>
        </p:nvSpPr>
        <p:spPr>
          <a:xfrm>
            <a:off x="1043493" y="2323652"/>
            <a:ext cx="6768867" cy="3508977"/>
          </a:xfrm>
        </p:spPr>
        <p:txBody>
          <a:bodyPr/>
          <a:lstStyle/>
          <a:p>
            <a:r>
              <a:rPr lang="zh-CN" altLang="en-US" dirty="0" smtClean="0">
                <a:solidFill>
                  <a:srgbClr val="C00000"/>
                </a:solidFill>
              </a:rPr>
              <a:t>几何约束</a:t>
            </a:r>
            <a:r>
              <a:rPr lang="zh-CN" altLang="en-US" dirty="0" smtClean="0"/>
              <a:t>：</a:t>
            </a:r>
            <a:r>
              <a:rPr lang="zh-CN" altLang="en-US" dirty="0"/>
              <a:t>可以用于对图形的方向、对齐方式等进行规定和</a:t>
            </a:r>
            <a:r>
              <a:rPr lang="zh-CN" altLang="en-US" dirty="0" smtClean="0"/>
              <a:t>校准</a:t>
            </a:r>
            <a:endParaRPr lang="en-US" altLang="zh-CN" dirty="0" smtClean="0"/>
          </a:p>
          <a:p>
            <a:pPr marL="68580" indent="0">
              <a:buNone/>
            </a:pPr>
            <a:r>
              <a:rPr lang="zh-CN" altLang="en-US" dirty="0" smtClean="0"/>
              <a:t>（</a:t>
            </a:r>
            <a:r>
              <a:rPr lang="en-US" altLang="zh-CN" dirty="0" smtClean="0"/>
              <a:t>1</a:t>
            </a:r>
            <a:r>
              <a:rPr lang="zh-CN" altLang="en-US" dirty="0" smtClean="0"/>
              <a:t>）</a:t>
            </a:r>
            <a:r>
              <a:rPr lang="zh-CN" altLang="en-US" dirty="0" smtClean="0">
                <a:solidFill>
                  <a:srgbClr val="7030A0"/>
                </a:solidFill>
              </a:rPr>
              <a:t>对定位的约束</a:t>
            </a:r>
            <a:r>
              <a:rPr lang="zh-CN" altLang="en-US" dirty="0" smtClean="0"/>
              <a:t>：定义一个网络，强迫用户输入的点吸附到最近的网格交点处</a:t>
            </a:r>
            <a:endParaRPr lang="en-US" altLang="zh-CN" dirty="0" smtClean="0"/>
          </a:p>
        </p:txBody>
      </p:sp>
      <p:pic>
        <p:nvPicPr>
          <p:cNvPr id="5" name="Picture 3" descr="phothoshop"/>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6431"/>
          <a:stretch/>
        </p:blipFill>
        <p:spPr bwMode="auto">
          <a:xfrm>
            <a:off x="971600" y="4005064"/>
            <a:ext cx="2160240" cy="20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403648" y="6093296"/>
            <a:ext cx="1359668" cy="369332"/>
          </a:xfrm>
          <a:prstGeom prst="rect">
            <a:avLst/>
          </a:prstGeom>
          <a:noFill/>
        </p:spPr>
        <p:txBody>
          <a:bodyPr wrap="none" rtlCol="0">
            <a:spAutoFit/>
          </a:bodyPr>
          <a:lstStyle/>
          <a:p>
            <a:r>
              <a:rPr lang="en-US" altLang="zh-CN" dirty="0" smtClean="0"/>
              <a:t>PS</a:t>
            </a:r>
            <a:r>
              <a:rPr lang="zh-CN" altLang="en-US" dirty="0" smtClean="0"/>
              <a:t>中的网格</a:t>
            </a:r>
            <a:endParaRPr lang="zh-CN"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040" y="3992091"/>
            <a:ext cx="2418384" cy="2095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00062" y="6080323"/>
            <a:ext cx="1939955" cy="369332"/>
          </a:xfrm>
          <a:prstGeom prst="rect">
            <a:avLst/>
          </a:prstGeom>
          <a:noFill/>
        </p:spPr>
        <p:txBody>
          <a:bodyPr wrap="none" rtlCol="0">
            <a:spAutoFit/>
          </a:bodyPr>
          <a:lstStyle/>
          <a:p>
            <a:r>
              <a:rPr lang="en-US" altLang="zh-CN" dirty="0" smtClean="0"/>
              <a:t>PPT</a:t>
            </a:r>
            <a:r>
              <a:rPr lang="zh-CN" altLang="en-US" dirty="0" smtClean="0"/>
              <a:t>中的网格设置</a:t>
            </a:r>
            <a:endParaRPr lang="zh-CN" altLang="en-US"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7633" y="4050288"/>
            <a:ext cx="2105567" cy="2050157"/>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0798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本章目标</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了解人机交互输入模式</a:t>
            </a:r>
            <a:endParaRPr lang="en-US" altLang="zh-CN" dirty="0" smtClean="0">
              <a:solidFill>
                <a:srgbClr val="C00000"/>
              </a:solidFill>
            </a:endParaRPr>
          </a:p>
          <a:p>
            <a:pPr lvl="1"/>
            <a:r>
              <a:rPr lang="zh-CN" altLang="en-US" dirty="0" smtClean="0"/>
              <a:t>请求模式、采样模式、事件模式</a:t>
            </a:r>
            <a:endParaRPr lang="en-US" altLang="zh-CN" dirty="0" smtClean="0"/>
          </a:p>
          <a:p>
            <a:endParaRPr lang="en-US" altLang="zh-CN" dirty="0">
              <a:solidFill>
                <a:srgbClr val="C00000"/>
              </a:solidFill>
            </a:endParaRPr>
          </a:p>
          <a:p>
            <a:r>
              <a:rPr lang="zh-CN" altLang="en-US" dirty="0" smtClean="0">
                <a:solidFill>
                  <a:srgbClr val="C00000"/>
                </a:solidFill>
              </a:rPr>
              <a:t>了解常见的交互技术</a:t>
            </a:r>
            <a:endParaRPr lang="en-US" altLang="zh-CN" dirty="0" smtClean="0">
              <a:solidFill>
                <a:srgbClr val="C00000"/>
              </a:solidFill>
            </a:endParaRPr>
          </a:p>
          <a:p>
            <a:pPr lvl="1"/>
            <a:r>
              <a:rPr lang="zh-CN" altLang="en-US" dirty="0" smtClean="0"/>
              <a:t>基本交互技术、二维图形交互技术、三维图形交互技术、自然交互技术</a:t>
            </a:r>
            <a:endParaRPr lang="zh-CN" altLang="en-US" dirty="0"/>
          </a:p>
        </p:txBody>
      </p:sp>
    </p:spTree>
    <p:extLst>
      <p:ext uri="{BB962C8B-B14F-4D97-AF65-F5344CB8AC3E}">
        <p14:creationId xmlns:p14="http://schemas.microsoft.com/office/powerpoint/2010/main" val="4179060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二维图形交互技术</a:t>
            </a:r>
          </a:p>
        </p:txBody>
      </p:sp>
      <p:sp>
        <p:nvSpPr>
          <p:cNvPr id="3" name="内容占位符 2"/>
          <p:cNvSpPr>
            <a:spLocks noGrp="1"/>
          </p:cNvSpPr>
          <p:nvPr>
            <p:ph idx="1"/>
          </p:nvPr>
        </p:nvSpPr>
        <p:spPr/>
        <p:txBody>
          <a:bodyPr>
            <a:noAutofit/>
          </a:bodyPr>
          <a:lstStyle/>
          <a:p>
            <a:r>
              <a:rPr lang="zh-CN" altLang="en-US" dirty="0">
                <a:solidFill>
                  <a:srgbClr val="C00000"/>
                </a:solidFill>
              </a:rPr>
              <a:t>几何约束</a:t>
            </a:r>
            <a:r>
              <a:rPr lang="zh-CN" altLang="en-US" dirty="0"/>
              <a:t>：可以用于对图形的方向、对齐方式等进行规定和校准</a:t>
            </a:r>
            <a:endParaRPr lang="en-US" altLang="zh-CN" dirty="0"/>
          </a:p>
          <a:p>
            <a:pPr marL="68580" indent="0">
              <a:buNone/>
            </a:pPr>
            <a:r>
              <a:rPr lang="zh-CN" altLang="en-US" dirty="0" smtClean="0"/>
              <a:t>（</a:t>
            </a:r>
            <a:r>
              <a:rPr lang="en-US" altLang="zh-CN" dirty="0" smtClean="0"/>
              <a:t>2</a:t>
            </a:r>
            <a:r>
              <a:rPr lang="zh-CN" altLang="en-US" dirty="0" smtClean="0"/>
              <a:t>）</a:t>
            </a:r>
            <a:r>
              <a:rPr lang="zh-CN" altLang="en-US" dirty="0" smtClean="0">
                <a:solidFill>
                  <a:srgbClr val="7030A0"/>
                </a:solidFill>
              </a:rPr>
              <a:t>方向约束</a:t>
            </a:r>
            <a:r>
              <a:rPr lang="zh-CN" altLang="en-US" dirty="0" smtClean="0"/>
              <a:t>：强迫按照某个方向绘制线段</a:t>
            </a:r>
            <a:endParaRPr lang="en-US" altLang="zh-CN" dirty="0" smtClean="0"/>
          </a:p>
          <a:p>
            <a:pPr marL="68580" indent="0">
              <a:buNone/>
            </a:pPr>
            <a:endParaRPr lang="en-US" altLang="zh-CN" dirty="0"/>
          </a:p>
          <a:p>
            <a:pPr marL="68580" indent="0">
              <a:buNone/>
            </a:pPr>
            <a:endParaRPr lang="en-US" altLang="zh-CN" dirty="0" smtClean="0"/>
          </a:p>
          <a:p>
            <a:pPr marL="68580" indent="0">
              <a:buNone/>
            </a:pPr>
            <a:endParaRPr lang="en-US" altLang="zh-CN" dirty="0"/>
          </a:p>
          <a:p>
            <a:pPr marL="68580" indent="0">
              <a:buNone/>
            </a:pPr>
            <a:endParaRPr lang="en-US" altLang="zh-CN" dirty="0" smtClean="0"/>
          </a:p>
          <a:p>
            <a:pPr lvl="1"/>
            <a:r>
              <a:rPr lang="en-US" altLang="zh-CN" dirty="0" smtClean="0"/>
              <a:t>Word</a:t>
            </a:r>
            <a:r>
              <a:rPr lang="zh-CN" altLang="en-US" dirty="0" smtClean="0"/>
              <a:t>中按</a:t>
            </a:r>
            <a:r>
              <a:rPr lang="en-US" altLang="zh-CN" dirty="0" smtClean="0"/>
              <a:t>shift</a:t>
            </a:r>
            <a:r>
              <a:rPr lang="zh-CN" altLang="en-US" dirty="0" smtClean="0"/>
              <a:t>可锁定纵横比拖动商战，可实现直线沿当前方向缩放</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869606"/>
            <a:ext cx="6667500"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4082" t="76583" r="37007" b="17258"/>
          <a:stretch/>
        </p:blipFill>
        <p:spPr bwMode="auto">
          <a:xfrm>
            <a:off x="3491880" y="6021288"/>
            <a:ext cx="2305640" cy="600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954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二维图形交互技术</a:t>
            </a:r>
          </a:p>
        </p:txBody>
      </p:sp>
      <p:sp>
        <p:nvSpPr>
          <p:cNvPr id="3" name="内容占位符 2"/>
          <p:cNvSpPr>
            <a:spLocks noGrp="1"/>
          </p:cNvSpPr>
          <p:nvPr>
            <p:ph idx="1"/>
          </p:nvPr>
        </p:nvSpPr>
        <p:spPr/>
        <p:txBody>
          <a:bodyPr>
            <a:normAutofit/>
          </a:bodyPr>
          <a:lstStyle/>
          <a:p>
            <a:r>
              <a:rPr lang="zh-CN" altLang="en-US" dirty="0">
                <a:solidFill>
                  <a:srgbClr val="C00000"/>
                </a:solidFill>
              </a:rPr>
              <a:t>几何约束</a:t>
            </a:r>
            <a:r>
              <a:rPr lang="zh-CN" altLang="en-US" dirty="0"/>
              <a:t>：可以用于对图形的方向、对齐方式等进行规定和校准</a:t>
            </a:r>
            <a:endParaRPr lang="en-US" altLang="zh-CN" dirty="0"/>
          </a:p>
          <a:p>
            <a:pPr marL="68580" indent="0">
              <a:buNone/>
            </a:pPr>
            <a:r>
              <a:rPr lang="zh-CN" altLang="en-US" dirty="0" smtClean="0"/>
              <a:t>（</a:t>
            </a:r>
            <a:r>
              <a:rPr lang="en-US" altLang="zh-CN" dirty="0" smtClean="0"/>
              <a:t>3</a:t>
            </a:r>
            <a:r>
              <a:rPr lang="zh-CN" altLang="en-US" dirty="0" smtClean="0"/>
              <a:t>）</a:t>
            </a:r>
            <a:r>
              <a:rPr lang="zh-CN" altLang="en-US" dirty="0" smtClean="0">
                <a:solidFill>
                  <a:srgbClr val="7030A0"/>
                </a:solidFill>
              </a:rPr>
              <a:t>引力场</a:t>
            </a:r>
            <a:r>
              <a:rPr lang="zh-CN" altLang="en-US" dirty="0" smtClean="0"/>
              <a:t>：</a:t>
            </a:r>
            <a:r>
              <a:rPr lang="zh-CN" altLang="en-US" dirty="0"/>
              <a:t>是一种定位约束，通过在特定图素（如直线段）周围假想有一个区域，当光标中心落在这个区域内时，就自动地被直线上最近的一个点所代替，就好像一个质点进入了直线周围的引力场，被吸引到这条直线上去一样</a:t>
            </a:r>
            <a:endParaRPr lang="en-US" altLang="zh-CN" dirty="0" smtClean="0"/>
          </a:p>
          <a:p>
            <a:pPr marL="68580" indent="0">
              <a:buNone/>
            </a:pPr>
            <a:endParaRPr lang="en-US" altLang="zh-CN" dirty="0"/>
          </a:p>
          <a:p>
            <a:pPr marL="68580" indent="0">
              <a:buNone/>
            </a:pPr>
            <a:endParaRPr lang="en-US" altLang="zh-CN" dirty="0" smtClean="0"/>
          </a:p>
          <a:p>
            <a:pPr marL="68580" indent="0">
              <a:buNone/>
            </a:pPr>
            <a:endParaRPr lang="en-US" altLang="zh-CN" dirty="0"/>
          </a:p>
          <a:p>
            <a:pPr marL="68580" indent="0">
              <a:buNone/>
            </a:pPr>
            <a:endParaRPr lang="en-US" altLang="zh-CN"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5085184"/>
            <a:ext cx="3600400" cy="1369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9085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二维图形交互技术</a:t>
            </a:r>
          </a:p>
        </p:txBody>
      </p:sp>
      <p:sp>
        <p:nvSpPr>
          <p:cNvPr id="3" name="内容占位符 2"/>
          <p:cNvSpPr>
            <a:spLocks noGrp="1"/>
          </p:cNvSpPr>
          <p:nvPr>
            <p:ph idx="1"/>
          </p:nvPr>
        </p:nvSpPr>
        <p:spPr/>
        <p:txBody>
          <a:bodyPr/>
          <a:lstStyle/>
          <a:p>
            <a:r>
              <a:rPr lang="zh-CN" altLang="en-US" dirty="0">
                <a:solidFill>
                  <a:srgbClr val="C00000"/>
                </a:solidFill>
              </a:rPr>
              <a:t>几何约束</a:t>
            </a:r>
            <a:r>
              <a:rPr lang="zh-CN" altLang="en-US" dirty="0"/>
              <a:t>：可以用于对图形的方向、对齐方式等进行规定和校准</a:t>
            </a:r>
            <a:endParaRPr lang="en-US" altLang="zh-CN" dirty="0"/>
          </a:p>
          <a:p>
            <a:pPr marL="68580" indent="0">
              <a:buNone/>
            </a:pPr>
            <a:r>
              <a:rPr lang="zh-CN" altLang="en-US" dirty="0" smtClean="0"/>
              <a:t>（</a:t>
            </a:r>
            <a:r>
              <a:rPr lang="en-US" altLang="zh-CN" dirty="0" smtClean="0"/>
              <a:t>4</a:t>
            </a:r>
            <a:r>
              <a:rPr lang="zh-CN" altLang="en-US" dirty="0" smtClean="0"/>
              <a:t>）</a:t>
            </a:r>
            <a:r>
              <a:rPr lang="zh-CN" altLang="en-US" dirty="0" smtClean="0">
                <a:solidFill>
                  <a:srgbClr val="7030A0"/>
                </a:solidFill>
              </a:rPr>
              <a:t>拖动</a:t>
            </a:r>
            <a:r>
              <a:rPr lang="zh-CN" altLang="en-US" dirty="0" smtClean="0"/>
              <a:t>：通过移动光标拖动被移动从一个位置到另一个新位置的操作</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221088"/>
            <a:ext cx="22860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4221088"/>
            <a:ext cx="270668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411760" y="5877272"/>
            <a:ext cx="1107996" cy="369332"/>
          </a:xfrm>
          <a:prstGeom prst="rect">
            <a:avLst/>
          </a:prstGeom>
          <a:noFill/>
        </p:spPr>
        <p:txBody>
          <a:bodyPr wrap="none" rtlCol="0">
            <a:spAutoFit/>
          </a:bodyPr>
          <a:lstStyle/>
          <a:p>
            <a:r>
              <a:rPr lang="zh-CN" altLang="en-US" dirty="0" smtClean="0"/>
              <a:t>图形模式</a:t>
            </a:r>
            <a:endParaRPr lang="zh-CN" altLang="en-US" dirty="0"/>
          </a:p>
        </p:txBody>
      </p:sp>
      <p:sp>
        <p:nvSpPr>
          <p:cNvPr id="8" name="TextBox 7"/>
          <p:cNvSpPr txBox="1"/>
          <p:nvPr/>
        </p:nvSpPr>
        <p:spPr>
          <a:xfrm>
            <a:off x="5809074" y="5877272"/>
            <a:ext cx="1107996" cy="369332"/>
          </a:xfrm>
          <a:prstGeom prst="rect">
            <a:avLst/>
          </a:prstGeom>
          <a:noFill/>
        </p:spPr>
        <p:txBody>
          <a:bodyPr wrap="none" rtlCol="0">
            <a:spAutoFit/>
          </a:bodyPr>
          <a:lstStyle/>
          <a:p>
            <a:r>
              <a:rPr lang="zh-CN" altLang="en-US" dirty="0" smtClean="0"/>
              <a:t>图像模式</a:t>
            </a:r>
            <a:endParaRPr lang="zh-CN" altLang="en-US" dirty="0"/>
          </a:p>
        </p:txBody>
      </p:sp>
      <p:sp>
        <p:nvSpPr>
          <p:cNvPr id="9" name="右箭头 8"/>
          <p:cNvSpPr/>
          <p:nvPr/>
        </p:nvSpPr>
        <p:spPr>
          <a:xfrm>
            <a:off x="2771800" y="4797152"/>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871495">
            <a:off x="6121782" y="4835104"/>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4047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二维图形交互技术</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橡皮筋技术</a:t>
            </a:r>
            <a:r>
              <a:rPr lang="zh-CN" altLang="en-US" dirty="0"/>
              <a:t>：被拖动对象的形状和位置随着光标位置的不同而变化。</a:t>
            </a:r>
          </a:p>
          <a:p>
            <a:pPr lvl="1"/>
            <a:r>
              <a:rPr lang="zh-CN" altLang="en-US" dirty="0"/>
              <a:t>不断地进行画图－擦除－画图的过程</a:t>
            </a:r>
          </a:p>
          <a:p>
            <a:endParaRPr lang="zh-CN" altLang="en-US" dirty="0"/>
          </a:p>
        </p:txBody>
      </p:sp>
      <p:pic>
        <p:nvPicPr>
          <p:cNvPr id="4098" name="Picture 2" descr="D:\下载缓存\ezgif.com-video-to-gif (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789040"/>
            <a:ext cx="33528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下载缓存\ezgif.com-video-to-gif (6).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768690"/>
            <a:ext cx="3352800" cy="251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D:\下载缓存\ezgif.com-video-to-gif (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3768690"/>
            <a:ext cx="3352800" cy="251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63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二维图形交互技术</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操作柄技术</a:t>
            </a:r>
            <a:r>
              <a:rPr lang="zh-CN" altLang="en-US" dirty="0"/>
              <a:t>：可以用来对图形对象进行缩放、旋转、错切等几何变换。先选择要处理的图形对象，该图形对象的周围会出现操作柄，移动或旋转操作柄就可以实现相应的变换</a:t>
            </a:r>
          </a:p>
          <a:p>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931230"/>
            <a:ext cx="2867197" cy="2451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5154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p:txBody>
          <a:bodyPr/>
          <a:lstStyle/>
          <a:p>
            <a:r>
              <a:rPr lang="zh-CN" altLang="en-US" dirty="0" smtClean="0"/>
              <a:t>三维交互技术与二维相比，存在两方面的困难：</a:t>
            </a:r>
            <a:endParaRPr lang="en-US" altLang="zh-CN" dirty="0" smtClean="0"/>
          </a:p>
          <a:p>
            <a:pPr marL="68580" indent="0">
              <a:buNone/>
            </a:pPr>
            <a:endParaRPr lang="en-US" altLang="zh-CN" dirty="0" smtClean="0"/>
          </a:p>
          <a:p>
            <a:pPr marL="68580" indent="0">
              <a:buNone/>
            </a:pPr>
            <a:r>
              <a:rPr lang="zh-CN" altLang="en-US" dirty="0" smtClean="0">
                <a:solidFill>
                  <a:srgbClr val="C00000"/>
                </a:solidFill>
              </a:rPr>
              <a:t>困难一</a:t>
            </a:r>
            <a:r>
              <a:rPr lang="zh-CN" altLang="en-US" dirty="0" smtClean="0"/>
              <a:t>：受交互设备的限制</a:t>
            </a:r>
            <a:endParaRPr lang="en-US" altLang="zh-CN" dirty="0" smtClean="0"/>
          </a:p>
          <a:p>
            <a:pPr lvl="1"/>
            <a:r>
              <a:rPr lang="zh-CN" altLang="en-US" dirty="0"/>
              <a:t>三维交互</a:t>
            </a:r>
            <a:r>
              <a:rPr lang="zh-CN" altLang="en-US" dirty="0" smtClean="0"/>
              <a:t>技术需要采用</a:t>
            </a:r>
            <a:r>
              <a:rPr lang="zh-CN" altLang="en-US" dirty="0"/>
              <a:t>六</a:t>
            </a:r>
            <a:r>
              <a:rPr lang="zh-CN" altLang="en-US" dirty="0" smtClean="0"/>
              <a:t>自由度的输入设备，</a:t>
            </a:r>
            <a:r>
              <a:rPr lang="zh-CN" altLang="en-US" dirty="0"/>
              <a:t>而现在流行的用于桌面型图形界面的交互设备，如鼠标、轨迹球、触摸屏等只有两个自由度</a:t>
            </a:r>
            <a:r>
              <a:rPr lang="en-US" altLang="zh-CN" dirty="0"/>
              <a:t>(</a:t>
            </a:r>
            <a:r>
              <a:rPr lang="zh-CN" altLang="en-US" dirty="0"/>
              <a:t>沿平面</a:t>
            </a:r>
            <a:r>
              <a:rPr lang="en-US" altLang="zh-CN" dirty="0"/>
              <a:t>X</a:t>
            </a:r>
            <a:r>
              <a:rPr lang="zh-CN" altLang="en-US" dirty="0"/>
              <a:t>、</a:t>
            </a:r>
            <a:r>
              <a:rPr lang="en-US" altLang="zh-CN" dirty="0"/>
              <a:t>Y</a:t>
            </a:r>
            <a:r>
              <a:rPr lang="zh-CN" altLang="en-US" dirty="0"/>
              <a:t>轴平移</a:t>
            </a:r>
            <a:r>
              <a:rPr lang="en-US" altLang="zh-CN" dirty="0"/>
              <a:t>)</a:t>
            </a:r>
            <a:endParaRPr lang="zh-CN" altLang="en-US" dirty="0"/>
          </a:p>
        </p:txBody>
      </p:sp>
    </p:spTree>
    <p:extLst>
      <p:ext uri="{BB962C8B-B14F-4D97-AF65-F5344CB8AC3E}">
        <p14:creationId xmlns:p14="http://schemas.microsoft.com/office/powerpoint/2010/main" val="2285285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p:txBody>
          <a:bodyPr/>
          <a:lstStyle/>
          <a:p>
            <a:r>
              <a:rPr lang="zh-CN" altLang="en-US" dirty="0" smtClean="0"/>
              <a:t>三维交互技术与二维相比，存在两方面的困难：</a:t>
            </a:r>
            <a:endParaRPr lang="en-US" altLang="zh-CN" dirty="0" smtClean="0"/>
          </a:p>
          <a:p>
            <a:pPr marL="68580" indent="0">
              <a:buNone/>
            </a:pPr>
            <a:endParaRPr lang="en-US" altLang="zh-CN" dirty="0" smtClean="0"/>
          </a:p>
          <a:p>
            <a:pPr marL="68580" indent="0">
              <a:buNone/>
            </a:pPr>
            <a:r>
              <a:rPr lang="zh-CN" altLang="en-US" dirty="0" smtClean="0">
                <a:solidFill>
                  <a:srgbClr val="C00000"/>
                </a:solidFill>
              </a:rPr>
              <a:t>困难</a:t>
            </a:r>
            <a:r>
              <a:rPr lang="zh-CN" altLang="en-US" dirty="0">
                <a:solidFill>
                  <a:srgbClr val="C00000"/>
                </a:solidFill>
              </a:rPr>
              <a:t>二</a:t>
            </a:r>
            <a:r>
              <a:rPr lang="zh-CN" altLang="en-US" dirty="0" smtClean="0"/>
              <a:t>：缺少深度信息</a:t>
            </a:r>
            <a:endParaRPr lang="en-US" altLang="zh-CN" dirty="0" smtClean="0"/>
          </a:p>
          <a:p>
            <a:pPr lvl="1"/>
            <a:r>
              <a:rPr lang="zh-CN" altLang="en-US" dirty="0" smtClean="0"/>
              <a:t>现有的</a:t>
            </a:r>
            <a:r>
              <a:rPr lang="en-US" altLang="zh-CN" dirty="0" smtClean="0"/>
              <a:t>WIMP</a:t>
            </a:r>
            <a:r>
              <a:rPr lang="zh-CN" altLang="en-US" dirty="0"/>
              <a:t>（窗口、图标、菜单）界面都是二维的的，用户难以区分屏幕上光标选择到对象的深度值和其他显示对象的深度值</a:t>
            </a:r>
          </a:p>
        </p:txBody>
      </p:sp>
    </p:spTree>
    <p:extLst>
      <p:ext uri="{BB962C8B-B14F-4D97-AF65-F5344CB8AC3E}">
        <p14:creationId xmlns:p14="http://schemas.microsoft.com/office/powerpoint/2010/main" val="2989058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三维图形交互技术</a:t>
            </a:r>
          </a:p>
        </p:txBody>
      </p:sp>
      <p:sp>
        <p:nvSpPr>
          <p:cNvPr id="3" name="内容占位符 2"/>
          <p:cNvSpPr>
            <a:spLocks noGrp="1"/>
          </p:cNvSpPr>
          <p:nvPr>
            <p:ph idx="1"/>
          </p:nvPr>
        </p:nvSpPr>
        <p:spPr/>
        <p:txBody>
          <a:bodyPr>
            <a:noAutofit/>
          </a:bodyPr>
          <a:lstStyle/>
          <a:p>
            <a:r>
              <a:rPr lang="zh-CN" altLang="en-US" dirty="0" smtClean="0">
                <a:solidFill>
                  <a:srgbClr val="C00000"/>
                </a:solidFill>
              </a:rPr>
              <a:t>直接操作</a:t>
            </a:r>
            <a:r>
              <a:rPr lang="zh-CN" altLang="en-US" dirty="0" smtClean="0"/>
              <a:t>：用一个由六自由度三维输入装置控制的</a:t>
            </a:r>
            <a:r>
              <a:rPr lang="zh-CN" altLang="en-US" dirty="0" smtClean="0">
                <a:solidFill>
                  <a:srgbClr val="C00000"/>
                </a:solidFill>
              </a:rPr>
              <a:t>三维光标</a:t>
            </a:r>
            <a:r>
              <a:rPr lang="zh-CN" altLang="en-US" dirty="0" smtClean="0"/>
              <a:t>来实现对象的操作</a:t>
            </a:r>
            <a:endParaRPr lang="en-US" altLang="zh-CN" dirty="0" smtClean="0"/>
          </a:p>
          <a:p>
            <a:pPr lvl="1"/>
            <a:r>
              <a:rPr lang="zh-CN" altLang="en-US" dirty="0" smtClean="0">
                <a:solidFill>
                  <a:srgbClr val="7030A0"/>
                </a:solidFill>
              </a:rPr>
              <a:t>要有深度感</a:t>
            </a:r>
            <a:r>
              <a:rPr lang="zh-CN" altLang="en-US" dirty="0" smtClean="0"/>
              <a:t>：光标与观察者具有近大远小的视觉效果</a:t>
            </a:r>
            <a:endParaRPr lang="en-US" altLang="zh-CN" dirty="0" smtClean="0"/>
          </a:p>
          <a:p>
            <a:pPr lvl="1"/>
            <a:r>
              <a:rPr lang="zh-CN" altLang="en-US" dirty="0">
                <a:solidFill>
                  <a:srgbClr val="7030A0"/>
                </a:solidFill>
              </a:rPr>
              <a:t>要有空间感</a:t>
            </a:r>
            <a:r>
              <a:rPr lang="zh-CN" altLang="en-US" dirty="0"/>
              <a:t>：光标在遇到物体</a:t>
            </a:r>
            <a:r>
              <a:rPr lang="zh-CN" altLang="en-US" dirty="0" smtClean="0"/>
              <a:t>时</a:t>
            </a:r>
            <a:endParaRPr lang="en-US" altLang="zh-CN" dirty="0" smtClean="0"/>
          </a:p>
          <a:p>
            <a:pPr marL="365760" lvl="1" indent="0">
              <a:buNone/>
            </a:pPr>
            <a:r>
              <a:rPr lang="en-US" altLang="zh-CN" dirty="0"/>
              <a:t> </a:t>
            </a:r>
            <a:r>
              <a:rPr lang="en-US" altLang="zh-CN" dirty="0" smtClean="0"/>
              <a:t>   </a:t>
            </a:r>
            <a:r>
              <a:rPr lang="zh-CN" altLang="en-US" dirty="0" smtClean="0"/>
              <a:t>不能进入</a:t>
            </a:r>
            <a:r>
              <a:rPr lang="zh-CN" altLang="en-US" dirty="0"/>
              <a:t>到或穿过物体</a:t>
            </a:r>
            <a:r>
              <a:rPr lang="zh-CN" altLang="en-US" dirty="0" smtClean="0"/>
              <a:t>内部</a:t>
            </a:r>
            <a:endParaRPr lang="en-US" altLang="zh-CN" dirty="0" smtClean="0"/>
          </a:p>
          <a:p>
            <a:pPr lvl="1"/>
            <a:r>
              <a:rPr lang="zh-CN" altLang="en-US" dirty="0">
                <a:solidFill>
                  <a:srgbClr val="7030A0"/>
                </a:solidFill>
              </a:rPr>
              <a:t>增加额外的深度</a:t>
            </a:r>
            <a:r>
              <a:rPr lang="zh-CN" altLang="en-US" dirty="0" smtClean="0">
                <a:solidFill>
                  <a:srgbClr val="7030A0"/>
                </a:solidFill>
              </a:rPr>
              <a:t>线索</a:t>
            </a:r>
            <a:r>
              <a:rPr lang="zh-CN" altLang="en-US" dirty="0" smtClean="0"/>
              <a:t>：采用半透</a:t>
            </a:r>
            <a:endParaRPr lang="en-US" altLang="zh-CN" dirty="0" smtClean="0"/>
          </a:p>
          <a:p>
            <a:pPr marL="365760" lvl="1" indent="0">
              <a:buNone/>
            </a:pPr>
            <a:r>
              <a:rPr lang="en-US" altLang="zh-CN" dirty="0"/>
              <a:t> </a:t>
            </a:r>
            <a:r>
              <a:rPr lang="en-US" altLang="zh-CN" dirty="0" smtClean="0"/>
              <a:t>   </a:t>
            </a:r>
            <a:r>
              <a:rPr lang="zh-CN" altLang="en-US" dirty="0" smtClean="0"/>
              <a:t>明的光标</a:t>
            </a:r>
            <a:endParaRPr lang="en-US" altLang="zh-CN" dirty="0" smtClean="0"/>
          </a:p>
          <a:p>
            <a:pPr lvl="1"/>
            <a:r>
              <a:rPr lang="zh-CN" altLang="en-US" dirty="0" smtClean="0">
                <a:solidFill>
                  <a:srgbClr val="7030A0"/>
                </a:solidFill>
              </a:rPr>
              <a:t>表现更形象</a:t>
            </a:r>
            <a:r>
              <a:rPr lang="zh-CN" altLang="en-US" dirty="0" smtClean="0"/>
              <a:t>：光标是人手的三维</a:t>
            </a:r>
            <a:endParaRPr lang="en-US" altLang="zh-CN" dirty="0" smtClean="0"/>
          </a:p>
          <a:p>
            <a:pPr marL="365760" lvl="1" indent="0">
              <a:buNone/>
            </a:pPr>
            <a:r>
              <a:rPr lang="en-US" altLang="zh-CN" dirty="0"/>
              <a:t> </a:t>
            </a:r>
            <a:r>
              <a:rPr lang="en-US" altLang="zh-CN" dirty="0" smtClean="0"/>
              <a:t>   </a:t>
            </a:r>
            <a:r>
              <a:rPr lang="zh-CN" altLang="en-US" dirty="0" smtClean="0"/>
              <a:t>模型，很容易实现平移和旋转</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717031"/>
            <a:ext cx="2664296" cy="202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48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LeapJS Widgets Plan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69743" y="4365104"/>
            <a:ext cx="352425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三维</a:t>
            </a:r>
            <a:r>
              <a:rPr lang="en-US" altLang="zh-CN" dirty="0" smtClean="0">
                <a:solidFill>
                  <a:srgbClr val="C00000"/>
                </a:solidFill>
              </a:rPr>
              <a:t>Widgets</a:t>
            </a:r>
            <a:r>
              <a:rPr lang="zh-CN" altLang="en-US" dirty="0" smtClean="0"/>
              <a:t>：类似于二维</a:t>
            </a:r>
            <a:r>
              <a:rPr lang="en-US" altLang="zh-CN" dirty="0" smtClean="0"/>
              <a:t>WIMP</a:t>
            </a:r>
            <a:r>
              <a:rPr lang="zh-CN" altLang="en-US" dirty="0" smtClean="0"/>
              <a:t>，设计出三维空间中菜单、按钮等小组件（</a:t>
            </a:r>
            <a:r>
              <a:rPr lang="en-US" altLang="zh-CN" dirty="0" smtClean="0"/>
              <a:t>Widgets</a:t>
            </a:r>
            <a:r>
              <a:rPr lang="zh-CN" altLang="en-US" dirty="0" smtClean="0"/>
              <a:t>）用于在三维界面中进行交互</a:t>
            </a:r>
            <a:endParaRPr lang="en-US" altLang="zh-CN" dirty="0" smtClean="0"/>
          </a:p>
          <a:p>
            <a:r>
              <a:rPr lang="zh-CN" altLang="en-US" dirty="0" smtClean="0"/>
              <a:t>现有的三维</a:t>
            </a:r>
            <a:r>
              <a:rPr lang="en-US" altLang="zh-CN" dirty="0" smtClean="0"/>
              <a:t>Widgets</a:t>
            </a:r>
            <a:r>
              <a:rPr lang="zh-CN" altLang="en-US" dirty="0" smtClean="0"/>
              <a:t>有漂浮的菜单、用于拾取物体的手等</a:t>
            </a:r>
            <a:endParaRPr lang="zh-CN" altLang="en-US" dirty="0"/>
          </a:p>
        </p:txBody>
      </p:sp>
      <p:pic>
        <p:nvPicPr>
          <p:cNvPr id="1026" name="Picture 2" descr="VR Coll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692695"/>
            <a:ext cx="2952328" cy="1595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pJS Widgets Butt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365104"/>
            <a:ext cx="352425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35696" y="6165304"/>
            <a:ext cx="907621" cy="369332"/>
          </a:xfrm>
          <a:prstGeom prst="rect">
            <a:avLst/>
          </a:prstGeom>
          <a:noFill/>
        </p:spPr>
        <p:txBody>
          <a:bodyPr wrap="none" rtlCol="0">
            <a:spAutoFit/>
          </a:bodyPr>
          <a:lstStyle/>
          <a:p>
            <a:r>
              <a:rPr lang="en-US" altLang="zh-CN" dirty="0" smtClean="0"/>
              <a:t>Button</a:t>
            </a:r>
            <a:endParaRPr lang="zh-CN" altLang="en-US" dirty="0"/>
          </a:p>
        </p:txBody>
      </p:sp>
      <p:sp>
        <p:nvSpPr>
          <p:cNvPr id="8" name="TextBox 7"/>
          <p:cNvSpPr txBox="1"/>
          <p:nvPr/>
        </p:nvSpPr>
        <p:spPr>
          <a:xfrm>
            <a:off x="6078057" y="6165304"/>
            <a:ext cx="816249" cy="369332"/>
          </a:xfrm>
          <a:prstGeom prst="rect">
            <a:avLst/>
          </a:prstGeom>
          <a:noFill/>
        </p:spPr>
        <p:txBody>
          <a:bodyPr wrap="none" rtlCol="0">
            <a:spAutoFit/>
          </a:bodyPr>
          <a:lstStyle/>
          <a:p>
            <a:r>
              <a:rPr lang="en-US" altLang="zh-CN" dirty="0" smtClean="0"/>
              <a:t>Plane</a:t>
            </a:r>
            <a:endParaRPr lang="zh-CN" altLang="en-US" dirty="0"/>
          </a:p>
        </p:txBody>
      </p:sp>
    </p:spTree>
    <p:extLst>
      <p:ext uri="{BB962C8B-B14F-4D97-AF65-F5344CB8AC3E}">
        <p14:creationId xmlns:p14="http://schemas.microsoft.com/office/powerpoint/2010/main" val="408970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p:txBody>
          <a:bodyPr>
            <a:noAutofit/>
          </a:bodyPr>
          <a:lstStyle/>
          <a:p>
            <a:r>
              <a:rPr lang="en-US" altLang="zh-CN" dirty="0"/>
              <a:t>1992</a:t>
            </a:r>
            <a:r>
              <a:rPr lang="zh-CN" altLang="en-US" dirty="0"/>
              <a:t>年美国</a:t>
            </a:r>
            <a:r>
              <a:rPr lang="en-US" altLang="zh-CN" dirty="0"/>
              <a:t>Brown</a:t>
            </a:r>
            <a:r>
              <a:rPr lang="zh-CN" altLang="en-US" dirty="0"/>
              <a:t>大学计算机系提出三维</a:t>
            </a:r>
            <a:r>
              <a:rPr lang="en-US" altLang="zh-CN" dirty="0"/>
              <a:t>Widget</a:t>
            </a:r>
            <a:r>
              <a:rPr lang="zh-CN" altLang="en-US" dirty="0"/>
              <a:t>设计</a:t>
            </a:r>
            <a:r>
              <a:rPr lang="zh-CN" altLang="en-US" dirty="0" smtClean="0"/>
              <a:t>原则：</a:t>
            </a:r>
            <a:endParaRPr lang="en-US" altLang="zh-CN" dirty="0" smtClean="0"/>
          </a:p>
          <a:p>
            <a:pPr lvl="1"/>
            <a:r>
              <a:rPr lang="zh-CN" altLang="en-US" dirty="0">
                <a:solidFill>
                  <a:srgbClr val="C00000"/>
                </a:solidFill>
              </a:rPr>
              <a:t>三维</a:t>
            </a:r>
            <a:r>
              <a:rPr lang="en-US" altLang="zh-CN" dirty="0">
                <a:solidFill>
                  <a:srgbClr val="C00000"/>
                </a:solidFill>
              </a:rPr>
              <a:t>Widget</a:t>
            </a:r>
            <a:r>
              <a:rPr lang="zh-CN" altLang="en-US" dirty="0">
                <a:solidFill>
                  <a:srgbClr val="C00000"/>
                </a:solidFill>
              </a:rPr>
              <a:t>的几何形状应能表示其</a:t>
            </a:r>
            <a:r>
              <a:rPr lang="zh-CN" altLang="en-US" dirty="0" smtClean="0">
                <a:solidFill>
                  <a:srgbClr val="C00000"/>
                </a:solidFill>
              </a:rPr>
              <a:t>用途</a:t>
            </a:r>
            <a:r>
              <a:rPr lang="zh-CN" altLang="en-US" dirty="0"/>
              <a:t>，如一个用来扭曲物体的</a:t>
            </a:r>
            <a:r>
              <a:rPr lang="en-US" altLang="zh-CN" dirty="0"/>
              <a:t>Widget</a:t>
            </a:r>
            <a:r>
              <a:rPr lang="zh-CN" altLang="en-US" dirty="0"/>
              <a:t>，最好本身就是一个扭曲的</a:t>
            </a:r>
            <a:r>
              <a:rPr lang="zh-CN" altLang="en-US" dirty="0" smtClean="0"/>
              <a:t>物体</a:t>
            </a:r>
            <a:endParaRPr lang="en-US" altLang="zh-CN" dirty="0" smtClean="0"/>
          </a:p>
          <a:p>
            <a:pPr lvl="1"/>
            <a:r>
              <a:rPr lang="zh-CN" altLang="en-US" dirty="0">
                <a:solidFill>
                  <a:srgbClr val="C00000"/>
                </a:solidFill>
              </a:rPr>
              <a:t>适当选择</a:t>
            </a:r>
            <a:r>
              <a:rPr lang="en-US" altLang="zh-CN" dirty="0">
                <a:solidFill>
                  <a:srgbClr val="C00000"/>
                </a:solidFill>
              </a:rPr>
              <a:t>Widget</a:t>
            </a:r>
            <a:r>
              <a:rPr lang="zh-CN" altLang="en-US" dirty="0">
                <a:solidFill>
                  <a:srgbClr val="C00000"/>
                </a:solidFill>
              </a:rPr>
              <a:t>控制的自由度</a:t>
            </a:r>
            <a:r>
              <a:rPr lang="zh-CN" altLang="en-US" dirty="0"/>
              <a:t>，可以固定或者自动计算某些自由度的</a:t>
            </a:r>
            <a:r>
              <a:rPr lang="zh-CN" altLang="en-US" dirty="0" smtClean="0"/>
              <a:t>值</a:t>
            </a:r>
            <a:endParaRPr lang="en-US" altLang="zh-CN" dirty="0" smtClean="0"/>
          </a:p>
          <a:p>
            <a:pPr lvl="1"/>
            <a:r>
              <a:rPr lang="zh-CN" altLang="en-US" dirty="0">
                <a:solidFill>
                  <a:srgbClr val="C00000"/>
                </a:solidFill>
              </a:rPr>
              <a:t>根据三维用户界面的用途确定</a:t>
            </a:r>
            <a:r>
              <a:rPr lang="en-US" altLang="zh-CN" dirty="0">
                <a:solidFill>
                  <a:srgbClr val="C00000"/>
                </a:solidFill>
              </a:rPr>
              <a:t>Widget</a:t>
            </a:r>
            <a:r>
              <a:rPr lang="zh-CN" altLang="en-US" dirty="0">
                <a:solidFill>
                  <a:srgbClr val="C00000"/>
                </a:solidFill>
              </a:rPr>
              <a:t>的功能</a:t>
            </a:r>
            <a:r>
              <a:rPr lang="zh-CN" altLang="en-US" dirty="0"/>
              <a:t>，用于艺术和娱乐</a:t>
            </a:r>
            <a:r>
              <a:rPr lang="zh-CN" altLang="en-US" dirty="0" smtClean="0"/>
              <a:t>的，使</a:t>
            </a:r>
            <a:r>
              <a:rPr lang="zh-CN" altLang="en-US" dirty="0"/>
              <a:t>画面看起来像的操作就可以；用于工业设计和制造的必须保证交互操作参数的精确性</a:t>
            </a: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61" y="-25992"/>
            <a:ext cx="4716016" cy="158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Tree>
    <p:extLst>
      <p:ext uri="{BB962C8B-B14F-4D97-AF65-F5344CB8AC3E}">
        <p14:creationId xmlns:p14="http://schemas.microsoft.com/office/powerpoint/2010/main" val="865373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人机交互输入模型</a:t>
            </a:r>
            <a:endParaRPr lang="zh-CN" altLang="en-US" dirty="0"/>
          </a:p>
        </p:txBody>
      </p:sp>
      <p:sp>
        <p:nvSpPr>
          <p:cNvPr id="3" name="内容占位符 2"/>
          <p:cNvSpPr>
            <a:spLocks noGrp="1"/>
          </p:cNvSpPr>
          <p:nvPr>
            <p:ph idx="1"/>
          </p:nvPr>
        </p:nvSpPr>
        <p:spPr/>
        <p:txBody>
          <a:bodyPr/>
          <a:lstStyle/>
          <a:p>
            <a:r>
              <a:rPr lang="zh-CN" altLang="en-US" dirty="0" smtClean="0"/>
              <a:t>一个应用程序，可能涉及多台输入设备</a:t>
            </a:r>
            <a:endParaRPr lang="en-US" altLang="zh-CN" dirty="0" smtClean="0"/>
          </a:p>
          <a:p>
            <a:pPr lvl="1"/>
            <a:r>
              <a:rPr lang="zh-CN" altLang="en-US" dirty="0" smtClean="0">
                <a:solidFill>
                  <a:srgbClr val="7030A0"/>
                </a:solidFill>
              </a:rPr>
              <a:t>录制视频，需要摄像头和麦克风</a:t>
            </a:r>
            <a:endParaRPr lang="en-US" altLang="zh-CN" dirty="0" smtClean="0">
              <a:solidFill>
                <a:srgbClr val="7030A0"/>
              </a:solidFill>
            </a:endParaRPr>
          </a:p>
          <a:p>
            <a:r>
              <a:rPr lang="zh-CN" altLang="en-US" dirty="0" smtClean="0"/>
              <a:t>一台输入设备，可能服务多个任务</a:t>
            </a:r>
            <a:endParaRPr lang="en-US" altLang="zh-CN" dirty="0" smtClean="0"/>
          </a:p>
          <a:p>
            <a:pPr lvl="1"/>
            <a:r>
              <a:rPr lang="zh-CN" altLang="en-US" dirty="0" smtClean="0">
                <a:solidFill>
                  <a:srgbClr val="7030A0"/>
                </a:solidFill>
              </a:rPr>
              <a:t>扫描打印一体机同时执行扫描和打印任务</a:t>
            </a:r>
            <a:endParaRPr lang="en-US" altLang="zh-CN" dirty="0">
              <a:solidFill>
                <a:srgbClr val="7030A0"/>
              </a:solidFill>
            </a:endParaRPr>
          </a:p>
          <a:p>
            <a:r>
              <a:rPr lang="zh-CN" altLang="en-US" dirty="0" smtClean="0"/>
              <a:t>如何对输入设备和任务进行合理调度？</a:t>
            </a:r>
            <a:endParaRPr lang="zh-CN" altLang="en-US" dirty="0"/>
          </a:p>
        </p:txBody>
      </p:sp>
      <p:sp>
        <p:nvSpPr>
          <p:cNvPr id="4" name="下箭头 3"/>
          <p:cNvSpPr/>
          <p:nvPr/>
        </p:nvSpPr>
        <p:spPr>
          <a:xfrm>
            <a:off x="4308356" y="454132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3816494" y="4973368"/>
            <a:ext cx="1415772" cy="461665"/>
          </a:xfrm>
          <a:prstGeom prst="rect">
            <a:avLst/>
          </a:prstGeom>
          <a:noFill/>
        </p:spPr>
        <p:txBody>
          <a:bodyPr wrap="none" rtlCol="0">
            <a:spAutoFit/>
          </a:bodyPr>
          <a:lstStyle/>
          <a:p>
            <a:r>
              <a:rPr lang="zh-CN" altLang="en-US" sz="2400" dirty="0" smtClean="0">
                <a:solidFill>
                  <a:srgbClr val="C00000"/>
                </a:solidFill>
              </a:rPr>
              <a:t>输入模型</a:t>
            </a:r>
            <a:endParaRPr lang="zh-CN" altLang="en-US" sz="2400" dirty="0">
              <a:solidFill>
                <a:srgbClr val="C00000"/>
              </a:solidFill>
            </a:endParaRPr>
          </a:p>
        </p:txBody>
      </p:sp>
      <p:sp>
        <p:nvSpPr>
          <p:cNvPr id="6" name="TextBox 5"/>
          <p:cNvSpPr txBox="1"/>
          <p:nvPr/>
        </p:nvSpPr>
        <p:spPr>
          <a:xfrm>
            <a:off x="1860084" y="5919663"/>
            <a:ext cx="1415772" cy="461665"/>
          </a:xfrm>
          <a:prstGeom prst="rect">
            <a:avLst/>
          </a:prstGeom>
          <a:noFill/>
        </p:spPr>
        <p:txBody>
          <a:bodyPr wrap="none" rtlCol="0">
            <a:spAutoFit/>
          </a:bodyPr>
          <a:lstStyle/>
          <a:p>
            <a:r>
              <a:rPr lang="zh-CN" altLang="en-US" sz="2400" dirty="0" smtClean="0">
                <a:solidFill>
                  <a:schemeClr val="tx2"/>
                </a:solidFill>
              </a:rPr>
              <a:t>请求模式</a:t>
            </a:r>
            <a:endParaRPr lang="zh-CN" altLang="en-US" sz="2400" dirty="0">
              <a:solidFill>
                <a:schemeClr val="tx2"/>
              </a:solidFill>
            </a:endParaRPr>
          </a:p>
        </p:txBody>
      </p:sp>
      <p:sp>
        <p:nvSpPr>
          <p:cNvPr id="7" name="TextBox 6"/>
          <p:cNvSpPr txBox="1"/>
          <p:nvPr/>
        </p:nvSpPr>
        <p:spPr>
          <a:xfrm>
            <a:off x="3816494" y="5919663"/>
            <a:ext cx="1415772" cy="461665"/>
          </a:xfrm>
          <a:prstGeom prst="rect">
            <a:avLst/>
          </a:prstGeom>
          <a:noFill/>
        </p:spPr>
        <p:txBody>
          <a:bodyPr wrap="none" rtlCol="0">
            <a:spAutoFit/>
          </a:bodyPr>
          <a:lstStyle/>
          <a:p>
            <a:r>
              <a:rPr lang="zh-CN" altLang="en-US" sz="2400" dirty="0" smtClean="0">
                <a:solidFill>
                  <a:schemeClr val="tx2"/>
                </a:solidFill>
              </a:rPr>
              <a:t>采样模式</a:t>
            </a:r>
            <a:endParaRPr lang="zh-CN" altLang="en-US" sz="2400" dirty="0">
              <a:solidFill>
                <a:schemeClr val="tx2"/>
              </a:solidFill>
            </a:endParaRPr>
          </a:p>
        </p:txBody>
      </p:sp>
      <p:sp>
        <p:nvSpPr>
          <p:cNvPr id="8" name="TextBox 7"/>
          <p:cNvSpPr txBox="1"/>
          <p:nvPr/>
        </p:nvSpPr>
        <p:spPr>
          <a:xfrm>
            <a:off x="5964540" y="5919663"/>
            <a:ext cx="1415772" cy="461665"/>
          </a:xfrm>
          <a:prstGeom prst="rect">
            <a:avLst/>
          </a:prstGeom>
          <a:noFill/>
        </p:spPr>
        <p:txBody>
          <a:bodyPr wrap="none" rtlCol="0">
            <a:spAutoFit/>
          </a:bodyPr>
          <a:lstStyle/>
          <a:p>
            <a:r>
              <a:rPr lang="zh-CN" altLang="en-US" sz="2400" dirty="0" smtClean="0">
                <a:solidFill>
                  <a:schemeClr val="tx2"/>
                </a:solidFill>
              </a:rPr>
              <a:t>事件模式</a:t>
            </a:r>
            <a:endParaRPr lang="zh-CN" altLang="en-US" sz="2400" dirty="0">
              <a:solidFill>
                <a:schemeClr val="tx2"/>
              </a:solidFill>
            </a:endParaRPr>
          </a:p>
        </p:txBody>
      </p:sp>
      <p:cxnSp>
        <p:nvCxnSpPr>
          <p:cNvPr id="10" name="肘形连接符 9"/>
          <p:cNvCxnSpPr>
            <a:stCxn id="5" idx="2"/>
            <a:endCxn id="6" idx="0"/>
          </p:cNvCxnSpPr>
          <p:nvPr/>
        </p:nvCxnSpPr>
        <p:spPr>
          <a:xfrm rot="5400000">
            <a:off x="3303860" y="4699143"/>
            <a:ext cx="484630" cy="195641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5" idx="2"/>
            <a:endCxn id="7" idx="0"/>
          </p:cNvCxnSpPr>
          <p:nvPr/>
        </p:nvCxnSpPr>
        <p:spPr>
          <a:xfrm rot="5400000">
            <a:off x="4282065" y="5677348"/>
            <a:ext cx="484630" cy="127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5" idx="2"/>
            <a:endCxn id="8" idx="0"/>
          </p:cNvCxnSpPr>
          <p:nvPr/>
        </p:nvCxnSpPr>
        <p:spPr>
          <a:xfrm rot="16200000" flipH="1">
            <a:off x="5356088" y="4603325"/>
            <a:ext cx="484630" cy="214804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7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par>
                          <p:cTn id="50" fill="hold">
                            <p:stCondLst>
                              <p:cond delay="20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三维图形交互技术</a:t>
            </a:r>
            <a:endParaRPr lang="zh-CN" altLang="en-US" dirty="0"/>
          </a:p>
        </p:txBody>
      </p:sp>
      <p:sp>
        <p:nvSpPr>
          <p:cNvPr id="3" name="内容占位符 2"/>
          <p:cNvSpPr>
            <a:spLocks noGrp="1"/>
          </p:cNvSpPr>
          <p:nvPr>
            <p:ph idx="1"/>
          </p:nvPr>
        </p:nvSpPr>
        <p:spPr>
          <a:xfrm>
            <a:off x="1043493" y="2323652"/>
            <a:ext cx="4176580" cy="3508977"/>
          </a:xfrm>
        </p:spPr>
        <p:txBody>
          <a:bodyPr>
            <a:noAutofit/>
          </a:bodyPr>
          <a:lstStyle/>
          <a:p>
            <a:r>
              <a:rPr lang="zh-CN" altLang="en-US" dirty="0">
                <a:solidFill>
                  <a:srgbClr val="C00000"/>
                </a:solidFill>
              </a:rPr>
              <a:t>三视图输入</a:t>
            </a:r>
            <a:r>
              <a:rPr lang="zh-CN" altLang="en-US" dirty="0"/>
              <a:t>：用二维输入设备在一定程度上实现三维的</a:t>
            </a:r>
            <a:r>
              <a:rPr lang="zh-CN" altLang="en-US" dirty="0" smtClean="0"/>
              <a:t>输入（</a:t>
            </a:r>
            <a:r>
              <a:rPr lang="en-US" altLang="zh-CN" dirty="0" smtClean="0"/>
              <a:t>3DMAX</a:t>
            </a:r>
            <a:r>
              <a:rPr lang="zh-CN" altLang="en-US" dirty="0" smtClean="0"/>
              <a:t>）</a:t>
            </a:r>
            <a:endParaRPr lang="en-US" altLang="zh-CN" dirty="0" smtClean="0"/>
          </a:p>
          <a:p>
            <a:pPr lvl="1"/>
            <a:r>
              <a:rPr lang="zh-CN" altLang="en-US" dirty="0">
                <a:solidFill>
                  <a:srgbClr val="7030A0"/>
                </a:solidFill>
              </a:rPr>
              <a:t>点输入</a:t>
            </a:r>
            <a:r>
              <a:rPr lang="zh-CN" altLang="en-US" dirty="0"/>
              <a:t>：两个视图上把点的对应位置指定后便唯一</a:t>
            </a:r>
            <a:r>
              <a:rPr lang="zh-CN" altLang="en-US" dirty="0" smtClean="0"/>
              <a:t>确定</a:t>
            </a:r>
            <a:endParaRPr lang="en-US" altLang="zh-CN" dirty="0" smtClean="0"/>
          </a:p>
          <a:p>
            <a:pPr lvl="1"/>
            <a:r>
              <a:rPr lang="zh-CN" altLang="en-US" dirty="0" smtClean="0">
                <a:solidFill>
                  <a:srgbClr val="7030A0"/>
                </a:solidFill>
              </a:rPr>
              <a:t>线输入</a:t>
            </a:r>
            <a:r>
              <a:rPr lang="zh-CN" altLang="en-US" dirty="0"/>
              <a:t>：把直线段上两端点在三视图上</a:t>
            </a:r>
            <a:r>
              <a:rPr lang="zh-CN" altLang="en-US" dirty="0" smtClean="0"/>
              <a:t>输入</a:t>
            </a:r>
            <a:endParaRPr lang="en-US" altLang="zh-CN" dirty="0" smtClean="0"/>
          </a:p>
          <a:p>
            <a:pPr lvl="1"/>
            <a:r>
              <a:rPr lang="zh-CN" altLang="en-US" dirty="0">
                <a:solidFill>
                  <a:srgbClr val="7030A0"/>
                </a:solidFill>
              </a:rPr>
              <a:t>面输入</a:t>
            </a:r>
            <a:r>
              <a:rPr lang="zh-CN" altLang="en-US" dirty="0"/>
              <a:t>：把一个面上的各顶点在三视图上</a:t>
            </a:r>
            <a:r>
              <a:rPr lang="zh-CN" altLang="en-US" dirty="0" smtClean="0"/>
              <a:t>输入</a:t>
            </a:r>
            <a:endParaRPr lang="en-US" altLang="zh-CN" dirty="0" smtClean="0"/>
          </a:p>
          <a:p>
            <a:pPr lvl="1"/>
            <a:r>
              <a:rPr lang="zh-CN" altLang="en-US" dirty="0">
                <a:solidFill>
                  <a:srgbClr val="7030A0"/>
                </a:solidFill>
              </a:rPr>
              <a:t>多面体输入</a:t>
            </a:r>
            <a:r>
              <a:rPr lang="zh-CN" altLang="en-US" dirty="0"/>
              <a:t>：各面均用上述方法输入</a:t>
            </a:r>
          </a:p>
        </p:txBody>
      </p:sp>
      <p:pic>
        <p:nvPicPr>
          <p:cNvPr id="5" name="Picture 153" descr="8"/>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r="22205"/>
          <a:stretch/>
        </p:blipFill>
        <p:spPr bwMode="auto">
          <a:xfrm>
            <a:off x="5292080" y="1556792"/>
            <a:ext cx="3168352" cy="255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a:grpSpLocks/>
          </p:cNvGrpSpPr>
          <p:nvPr/>
        </p:nvGrpSpPr>
        <p:grpSpPr bwMode="auto">
          <a:xfrm>
            <a:off x="5500052" y="4171368"/>
            <a:ext cx="2862263" cy="2390669"/>
            <a:chOff x="1247" y="2220"/>
            <a:chExt cx="3941" cy="3227"/>
          </a:xfrm>
        </p:grpSpPr>
        <p:sp>
          <p:nvSpPr>
            <p:cNvPr id="7" name="Text Box 135"/>
            <p:cNvSpPr txBox="1">
              <a:spLocks noChangeArrowheads="1"/>
            </p:cNvSpPr>
            <p:nvPr/>
          </p:nvSpPr>
          <p:spPr bwMode="auto">
            <a:xfrm>
              <a:off x="1260" y="2220"/>
              <a:ext cx="430"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y</a:t>
              </a:r>
              <a:endParaRPr lang="en-US" altLang="zh-CN"/>
            </a:p>
          </p:txBody>
        </p:sp>
        <p:sp>
          <p:nvSpPr>
            <p:cNvPr id="8" name="Text Box 134"/>
            <p:cNvSpPr txBox="1">
              <a:spLocks noChangeArrowheads="1"/>
            </p:cNvSpPr>
            <p:nvPr/>
          </p:nvSpPr>
          <p:spPr bwMode="auto">
            <a:xfrm>
              <a:off x="4768" y="3546"/>
              <a:ext cx="42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z</a:t>
              </a:r>
              <a:endParaRPr lang="en-US" altLang="zh-CN"/>
            </a:p>
          </p:txBody>
        </p:sp>
        <p:sp>
          <p:nvSpPr>
            <p:cNvPr id="9" name="Text Box 133"/>
            <p:cNvSpPr txBox="1">
              <a:spLocks noChangeArrowheads="1"/>
            </p:cNvSpPr>
            <p:nvPr/>
          </p:nvSpPr>
          <p:spPr bwMode="auto">
            <a:xfrm>
              <a:off x="3248" y="2220"/>
              <a:ext cx="430"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y</a:t>
              </a:r>
              <a:endParaRPr lang="en-US" altLang="zh-CN"/>
            </a:p>
          </p:txBody>
        </p:sp>
        <p:sp>
          <p:nvSpPr>
            <p:cNvPr id="10" name="Line 132"/>
            <p:cNvSpPr>
              <a:spLocks noChangeAspect="1" noChangeShapeType="1"/>
            </p:cNvSpPr>
            <p:nvPr/>
          </p:nvSpPr>
          <p:spPr bwMode="auto">
            <a:xfrm flipH="1">
              <a:off x="3889" y="2697"/>
              <a:ext cx="334" cy="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31"/>
            <p:cNvSpPr>
              <a:spLocks noChangeAspect="1" noChangeShapeType="1"/>
            </p:cNvSpPr>
            <p:nvPr/>
          </p:nvSpPr>
          <p:spPr bwMode="auto">
            <a:xfrm rot="-147464">
              <a:off x="3895" y="2988"/>
              <a:ext cx="652" cy="5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30"/>
            <p:cNvSpPr>
              <a:spLocks noChangeAspect="1" noChangeShapeType="1"/>
            </p:cNvSpPr>
            <p:nvPr/>
          </p:nvSpPr>
          <p:spPr bwMode="auto">
            <a:xfrm rot="-898">
              <a:off x="4223" y="2690"/>
              <a:ext cx="323" cy="8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AutoShape 129"/>
            <p:cNvSpPr>
              <a:spLocks noChangeArrowheads="1"/>
            </p:cNvSpPr>
            <p:nvPr/>
          </p:nvSpPr>
          <p:spPr bwMode="auto">
            <a:xfrm rot="4399544">
              <a:off x="1719" y="2839"/>
              <a:ext cx="900" cy="468"/>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4" name="Line 128"/>
            <p:cNvSpPr>
              <a:spLocks noChangeShapeType="1"/>
            </p:cNvSpPr>
            <p:nvPr/>
          </p:nvSpPr>
          <p:spPr bwMode="auto">
            <a:xfrm>
              <a:off x="1815" y="2709"/>
              <a:ext cx="234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27"/>
            <p:cNvSpPr>
              <a:spLocks noChangeAspect="1" noChangeShapeType="1"/>
            </p:cNvSpPr>
            <p:nvPr/>
          </p:nvSpPr>
          <p:spPr bwMode="auto">
            <a:xfrm flipV="1">
              <a:off x="2075" y="3555"/>
              <a:ext cx="2489" cy="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26"/>
            <p:cNvSpPr>
              <a:spLocks noChangeShapeType="1"/>
            </p:cNvSpPr>
            <p:nvPr/>
          </p:nvSpPr>
          <p:spPr bwMode="auto">
            <a:xfrm>
              <a:off x="2395" y="3005"/>
              <a:ext cx="144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25"/>
            <p:cNvSpPr>
              <a:spLocks noChangeAspect="1" noChangeShapeType="1"/>
            </p:cNvSpPr>
            <p:nvPr/>
          </p:nvSpPr>
          <p:spPr bwMode="auto">
            <a:xfrm>
              <a:off x="1815" y="2699"/>
              <a:ext cx="1" cy="181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24"/>
            <p:cNvSpPr>
              <a:spLocks noChangeAspect="1" noChangeShapeType="1"/>
            </p:cNvSpPr>
            <p:nvPr/>
          </p:nvSpPr>
          <p:spPr bwMode="auto">
            <a:xfrm>
              <a:off x="2075" y="3572"/>
              <a:ext cx="0" cy="64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23"/>
            <p:cNvSpPr>
              <a:spLocks noChangeAspect="1" noChangeShapeType="1"/>
            </p:cNvSpPr>
            <p:nvPr/>
          </p:nvSpPr>
          <p:spPr bwMode="auto">
            <a:xfrm>
              <a:off x="2403" y="3001"/>
              <a:ext cx="1" cy="183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22"/>
            <p:cNvSpPr>
              <a:spLocks noChangeAspect="1" noChangeShapeType="1"/>
            </p:cNvSpPr>
            <p:nvPr/>
          </p:nvSpPr>
          <p:spPr bwMode="auto">
            <a:xfrm>
              <a:off x="3883" y="2999"/>
              <a:ext cx="6" cy="183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21"/>
            <p:cNvSpPr>
              <a:spLocks noChangeAspect="1" noChangeShapeType="1"/>
            </p:cNvSpPr>
            <p:nvPr/>
          </p:nvSpPr>
          <p:spPr bwMode="auto">
            <a:xfrm>
              <a:off x="4215" y="2711"/>
              <a:ext cx="4" cy="180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20"/>
            <p:cNvSpPr>
              <a:spLocks noChangeAspect="1" noChangeShapeType="1"/>
            </p:cNvSpPr>
            <p:nvPr/>
          </p:nvSpPr>
          <p:spPr bwMode="auto">
            <a:xfrm>
              <a:off x="4559" y="3551"/>
              <a:ext cx="5" cy="65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119"/>
            <p:cNvSpPr txBox="1">
              <a:spLocks noChangeArrowheads="1"/>
            </p:cNvSpPr>
            <p:nvPr/>
          </p:nvSpPr>
          <p:spPr bwMode="auto">
            <a:xfrm>
              <a:off x="1604" y="2424"/>
              <a:ext cx="413"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A</a:t>
              </a:r>
              <a:endParaRPr lang="en-US" altLang="zh-CN"/>
            </a:p>
          </p:txBody>
        </p:sp>
        <p:sp>
          <p:nvSpPr>
            <p:cNvPr id="24" name="Text Box 118"/>
            <p:cNvSpPr txBox="1">
              <a:spLocks noChangeArrowheads="1"/>
            </p:cNvSpPr>
            <p:nvPr/>
          </p:nvSpPr>
          <p:spPr bwMode="auto">
            <a:xfrm>
              <a:off x="2228" y="2724"/>
              <a:ext cx="40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B</a:t>
              </a:r>
              <a:endParaRPr lang="en-US" altLang="zh-CN"/>
            </a:p>
          </p:txBody>
        </p:sp>
        <p:sp>
          <p:nvSpPr>
            <p:cNvPr id="25" name="Text Box 117"/>
            <p:cNvSpPr txBox="1">
              <a:spLocks noChangeArrowheads="1"/>
            </p:cNvSpPr>
            <p:nvPr/>
          </p:nvSpPr>
          <p:spPr bwMode="auto">
            <a:xfrm>
              <a:off x="1796" y="3312"/>
              <a:ext cx="428"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C</a:t>
              </a:r>
              <a:endParaRPr lang="en-US" altLang="zh-CN"/>
            </a:p>
          </p:txBody>
        </p:sp>
        <p:sp>
          <p:nvSpPr>
            <p:cNvPr id="26" name="Text Box 116"/>
            <p:cNvSpPr txBox="1">
              <a:spLocks noChangeArrowheads="1"/>
            </p:cNvSpPr>
            <p:nvPr/>
          </p:nvSpPr>
          <p:spPr bwMode="auto">
            <a:xfrm>
              <a:off x="4076" y="2424"/>
              <a:ext cx="615"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A</a:t>
              </a:r>
              <a:r>
                <a:rPr lang="en-US" altLang="zh-CN" sz="700" i="1">
                  <a:cs typeface="Times New Roman" pitchFamily="18" charset="0"/>
                </a:rPr>
                <a:t>’</a:t>
              </a:r>
              <a:endParaRPr lang="en-US" altLang="zh-CN"/>
            </a:p>
          </p:txBody>
        </p:sp>
        <p:sp>
          <p:nvSpPr>
            <p:cNvPr id="27" name="Text Box 115"/>
            <p:cNvSpPr txBox="1">
              <a:spLocks noChangeArrowheads="1"/>
            </p:cNvSpPr>
            <p:nvPr/>
          </p:nvSpPr>
          <p:spPr bwMode="auto">
            <a:xfrm>
              <a:off x="3656" y="2724"/>
              <a:ext cx="54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B</a:t>
              </a:r>
              <a:r>
                <a:rPr lang="en-US" altLang="zh-CN" sz="700" i="1">
                  <a:cs typeface="Times New Roman" pitchFamily="18" charset="0"/>
                </a:rPr>
                <a:t>’</a:t>
              </a:r>
              <a:endParaRPr lang="en-US" altLang="zh-CN"/>
            </a:p>
          </p:txBody>
        </p:sp>
        <p:sp>
          <p:nvSpPr>
            <p:cNvPr id="28" name="Text Box 114"/>
            <p:cNvSpPr txBox="1">
              <a:spLocks noChangeArrowheads="1"/>
            </p:cNvSpPr>
            <p:nvPr/>
          </p:nvSpPr>
          <p:spPr bwMode="auto">
            <a:xfrm>
              <a:off x="4400" y="3288"/>
              <a:ext cx="639"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C</a:t>
              </a:r>
              <a:r>
                <a:rPr lang="en-US" altLang="zh-CN" sz="700" i="1">
                  <a:cs typeface="Times New Roman" pitchFamily="18" charset="0"/>
                </a:rPr>
                <a:t>’</a:t>
              </a:r>
              <a:endParaRPr lang="en-US" altLang="zh-CN"/>
            </a:p>
          </p:txBody>
        </p:sp>
        <p:sp>
          <p:nvSpPr>
            <p:cNvPr id="29" name="Text Box 113"/>
            <p:cNvSpPr txBox="1">
              <a:spLocks noChangeArrowheads="1"/>
            </p:cNvSpPr>
            <p:nvPr/>
          </p:nvSpPr>
          <p:spPr bwMode="auto">
            <a:xfrm>
              <a:off x="1436" y="4320"/>
              <a:ext cx="503"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A</a:t>
              </a:r>
              <a:r>
                <a:rPr lang="en-US" altLang="zh-CN" sz="700" i="1">
                  <a:cs typeface="Times New Roman" pitchFamily="18" charset="0"/>
                </a:rPr>
                <a:t>’’</a:t>
              </a:r>
              <a:endParaRPr lang="en-US" altLang="zh-CN"/>
            </a:p>
          </p:txBody>
        </p:sp>
        <p:sp>
          <p:nvSpPr>
            <p:cNvPr id="30" name="Line 112"/>
            <p:cNvSpPr>
              <a:spLocks noChangeShapeType="1"/>
            </p:cNvSpPr>
            <p:nvPr/>
          </p:nvSpPr>
          <p:spPr bwMode="auto">
            <a:xfrm>
              <a:off x="2404" y="4840"/>
              <a:ext cx="144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11"/>
            <p:cNvSpPr>
              <a:spLocks noChangeAspect="1" noChangeShapeType="1"/>
            </p:cNvSpPr>
            <p:nvPr/>
          </p:nvSpPr>
          <p:spPr bwMode="auto">
            <a:xfrm>
              <a:off x="1816" y="4520"/>
              <a:ext cx="2396"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10"/>
            <p:cNvSpPr>
              <a:spLocks noChangeAspect="1" noChangeShapeType="1"/>
            </p:cNvSpPr>
            <p:nvPr/>
          </p:nvSpPr>
          <p:spPr bwMode="auto">
            <a:xfrm>
              <a:off x="2068" y="4216"/>
              <a:ext cx="2495"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109"/>
            <p:cNvSpPr txBox="1">
              <a:spLocks noChangeArrowheads="1"/>
            </p:cNvSpPr>
            <p:nvPr/>
          </p:nvSpPr>
          <p:spPr bwMode="auto">
            <a:xfrm>
              <a:off x="2160" y="4668"/>
              <a:ext cx="518"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B</a:t>
              </a:r>
              <a:r>
                <a:rPr lang="en-US" altLang="zh-CN" sz="700" i="1">
                  <a:cs typeface="Times New Roman" pitchFamily="18" charset="0"/>
                </a:rPr>
                <a:t>’’</a:t>
              </a:r>
              <a:endParaRPr lang="en-US" altLang="zh-CN"/>
            </a:p>
          </p:txBody>
        </p:sp>
        <p:sp>
          <p:nvSpPr>
            <p:cNvPr id="34" name="Text Box 108"/>
            <p:cNvSpPr txBox="1">
              <a:spLocks noChangeArrowheads="1"/>
            </p:cNvSpPr>
            <p:nvPr/>
          </p:nvSpPr>
          <p:spPr bwMode="auto">
            <a:xfrm>
              <a:off x="1824" y="3936"/>
              <a:ext cx="518"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a:latin typeface="Times New Roman" pitchFamily="18" charset="0"/>
                  <a:cs typeface="Times New Roman" pitchFamily="18" charset="0"/>
                </a:rPr>
                <a:t>C</a:t>
              </a:r>
              <a:r>
                <a:rPr lang="en-US" altLang="zh-CN" sz="700" i="1">
                  <a:cs typeface="Times New Roman" pitchFamily="18" charset="0"/>
                </a:rPr>
                <a:t>’’</a:t>
              </a:r>
              <a:endParaRPr lang="en-US" altLang="zh-CN"/>
            </a:p>
          </p:txBody>
        </p:sp>
        <p:grpSp>
          <p:nvGrpSpPr>
            <p:cNvPr id="36" name="Group 72"/>
            <p:cNvGrpSpPr>
              <a:grpSpLocks/>
            </p:cNvGrpSpPr>
            <p:nvPr/>
          </p:nvGrpSpPr>
          <p:grpSpPr bwMode="auto">
            <a:xfrm>
              <a:off x="1247" y="3795"/>
              <a:ext cx="1930" cy="1652"/>
              <a:chOff x="1247" y="3795"/>
              <a:chExt cx="1930" cy="1652"/>
            </a:xfrm>
          </p:grpSpPr>
          <p:grpSp>
            <p:nvGrpSpPr>
              <p:cNvPr id="103" name="Group 102"/>
              <p:cNvGrpSpPr>
                <a:grpSpLocks/>
              </p:cNvGrpSpPr>
              <p:nvPr/>
            </p:nvGrpSpPr>
            <p:grpSpPr bwMode="auto">
              <a:xfrm>
                <a:off x="1247" y="3795"/>
                <a:ext cx="1930" cy="1652"/>
                <a:chOff x="2810" y="7026"/>
                <a:chExt cx="1930" cy="1652"/>
              </a:xfrm>
            </p:grpSpPr>
            <p:sp>
              <p:nvSpPr>
                <p:cNvPr id="133" name="Line 106"/>
                <p:cNvSpPr>
                  <a:spLocks noChangeShapeType="1"/>
                </p:cNvSpPr>
                <p:nvPr/>
              </p:nvSpPr>
              <p:spPr bwMode="auto">
                <a:xfrm flipV="1">
                  <a:off x="3060" y="7212"/>
                  <a:ext cx="0" cy="1248"/>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4" name="Line 105"/>
                <p:cNvSpPr>
                  <a:spLocks noChangeShapeType="1"/>
                </p:cNvSpPr>
                <p:nvPr/>
              </p:nvSpPr>
              <p:spPr bwMode="auto">
                <a:xfrm>
                  <a:off x="3060" y="8460"/>
                  <a:ext cx="144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35" name="Text Box 104"/>
                <p:cNvSpPr txBox="1">
                  <a:spLocks noChangeArrowheads="1"/>
                </p:cNvSpPr>
                <p:nvPr/>
              </p:nvSpPr>
              <p:spPr bwMode="auto">
                <a:xfrm>
                  <a:off x="4320" y="8304"/>
                  <a:ext cx="42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x</a:t>
                  </a:r>
                  <a:endParaRPr lang="en-US" altLang="zh-CN"/>
                </a:p>
              </p:txBody>
            </p:sp>
            <p:sp>
              <p:nvSpPr>
                <p:cNvPr id="136" name="Text Box 103"/>
                <p:cNvSpPr txBox="1">
                  <a:spLocks noChangeArrowheads="1"/>
                </p:cNvSpPr>
                <p:nvPr/>
              </p:nvSpPr>
              <p:spPr bwMode="auto">
                <a:xfrm>
                  <a:off x="2810" y="7026"/>
                  <a:ext cx="430"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z</a:t>
                  </a:r>
                  <a:endParaRPr lang="en-US" altLang="zh-CN"/>
                </a:p>
              </p:txBody>
            </p:sp>
          </p:grpSp>
          <p:sp>
            <p:nvSpPr>
              <p:cNvPr id="104" name="Line 101"/>
              <p:cNvSpPr>
                <a:spLocks noChangeAspect="1" noChangeShapeType="1"/>
              </p:cNvSpPr>
              <p:nvPr/>
            </p:nvSpPr>
            <p:spPr bwMode="auto">
              <a:xfrm>
                <a:off x="1492" y="514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100"/>
              <p:cNvSpPr>
                <a:spLocks noChangeAspect="1" noChangeShapeType="1"/>
              </p:cNvSpPr>
              <p:nvPr/>
            </p:nvSpPr>
            <p:spPr bwMode="auto">
              <a:xfrm>
                <a:off x="1493" y="506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99"/>
              <p:cNvSpPr>
                <a:spLocks noChangeAspect="1" noChangeShapeType="1"/>
              </p:cNvSpPr>
              <p:nvPr/>
            </p:nvSpPr>
            <p:spPr bwMode="auto">
              <a:xfrm>
                <a:off x="1496" y="491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98"/>
              <p:cNvSpPr>
                <a:spLocks noChangeAspect="1" noChangeShapeType="1"/>
              </p:cNvSpPr>
              <p:nvPr/>
            </p:nvSpPr>
            <p:spPr bwMode="auto">
              <a:xfrm>
                <a:off x="1496" y="4672"/>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7"/>
              <p:cNvSpPr>
                <a:spLocks noChangeAspect="1" noChangeShapeType="1"/>
              </p:cNvSpPr>
              <p:nvPr/>
            </p:nvSpPr>
            <p:spPr bwMode="auto">
              <a:xfrm>
                <a:off x="1496" y="4992"/>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96"/>
              <p:cNvSpPr>
                <a:spLocks noChangeAspect="1" noChangeShapeType="1"/>
              </p:cNvSpPr>
              <p:nvPr/>
            </p:nvSpPr>
            <p:spPr bwMode="auto">
              <a:xfrm>
                <a:off x="1496" y="484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95"/>
              <p:cNvSpPr>
                <a:spLocks noChangeAspect="1" noChangeShapeType="1"/>
              </p:cNvSpPr>
              <p:nvPr/>
            </p:nvSpPr>
            <p:spPr bwMode="auto">
              <a:xfrm>
                <a:off x="1496" y="475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94"/>
              <p:cNvSpPr>
                <a:spLocks noChangeAspect="1" noChangeShapeType="1"/>
              </p:cNvSpPr>
              <p:nvPr/>
            </p:nvSpPr>
            <p:spPr bwMode="auto">
              <a:xfrm>
                <a:off x="1496" y="459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93"/>
              <p:cNvSpPr>
                <a:spLocks noChangeAspect="1" noChangeShapeType="1"/>
              </p:cNvSpPr>
              <p:nvPr/>
            </p:nvSpPr>
            <p:spPr bwMode="auto">
              <a:xfrm>
                <a:off x="1496" y="452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92"/>
              <p:cNvSpPr>
                <a:spLocks noChangeAspect="1" noChangeShapeType="1"/>
              </p:cNvSpPr>
              <p:nvPr/>
            </p:nvSpPr>
            <p:spPr bwMode="auto">
              <a:xfrm rot="5400000">
                <a:off x="1548" y="51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91"/>
              <p:cNvSpPr>
                <a:spLocks noChangeAspect="1" noChangeShapeType="1"/>
              </p:cNvSpPr>
              <p:nvPr/>
            </p:nvSpPr>
            <p:spPr bwMode="auto">
              <a:xfrm>
                <a:off x="1496" y="436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90"/>
              <p:cNvSpPr>
                <a:spLocks noChangeAspect="1" noChangeShapeType="1"/>
              </p:cNvSpPr>
              <p:nvPr/>
            </p:nvSpPr>
            <p:spPr bwMode="auto">
              <a:xfrm>
                <a:off x="1492" y="444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89"/>
              <p:cNvSpPr>
                <a:spLocks noChangeAspect="1" noChangeShapeType="1"/>
              </p:cNvSpPr>
              <p:nvPr/>
            </p:nvSpPr>
            <p:spPr bwMode="auto">
              <a:xfrm rot="5400000">
                <a:off x="1629"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88"/>
              <p:cNvSpPr>
                <a:spLocks noChangeAspect="1" noChangeShapeType="1"/>
              </p:cNvSpPr>
              <p:nvPr/>
            </p:nvSpPr>
            <p:spPr bwMode="auto">
              <a:xfrm rot="5400000">
                <a:off x="1709"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87"/>
              <p:cNvSpPr>
                <a:spLocks noChangeAspect="1" noChangeShapeType="1"/>
              </p:cNvSpPr>
              <p:nvPr/>
            </p:nvSpPr>
            <p:spPr bwMode="auto">
              <a:xfrm rot="5400000">
                <a:off x="1873"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86"/>
              <p:cNvSpPr>
                <a:spLocks noChangeAspect="1" noChangeShapeType="1"/>
              </p:cNvSpPr>
              <p:nvPr/>
            </p:nvSpPr>
            <p:spPr bwMode="auto">
              <a:xfrm rot="5400000">
                <a:off x="1785"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85"/>
              <p:cNvSpPr>
                <a:spLocks noChangeAspect="1" noChangeShapeType="1"/>
              </p:cNvSpPr>
              <p:nvPr/>
            </p:nvSpPr>
            <p:spPr bwMode="auto">
              <a:xfrm rot="5400000">
                <a:off x="1964"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84"/>
              <p:cNvSpPr>
                <a:spLocks noChangeAspect="1" noChangeShapeType="1"/>
              </p:cNvSpPr>
              <p:nvPr/>
            </p:nvSpPr>
            <p:spPr bwMode="auto">
              <a:xfrm rot="5400000">
                <a:off x="2045"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83"/>
              <p:cNvSpPr>
                <a:spLocks noChangeAspect="1" noChangeShapeType="1"/>
              </p:cNvSpPr>
              <p:nvPr/>
            </p:nvSpPr>
            <p:spPr bwMode="auto">
              <a:xfrm rot="5400000">
                <a:off x="2124"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82"/>
              <p:cNvSpPr>
                <a:spLocks noChangeAspect="1" noChangeShapeType="1"/>
              </p:cNvSpPr>
              <p:nvPr/>
            </p:nvSpPr>
            <p:spPr bwMode="auto">
              <a:xfrm rot="5400000">
                <a:off x="2201" y="5192"/>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81"/>
              <p:cNvSpPr>
                <a:spLocks noChangeAspect="1" noChangeShapeType="1"/>
              </p:cNvSpPr>
              <p:nvPr/>
            </p:nvSpPr>
            <p:spPr bwMode="auto">
              <a:xfrm rot="5400000">
                <a:off x="2292"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80"/>
              <p:cNvSpPr>
                <a:spLocks noChangeAspect="1" noChangeShapeType="1"/>
              </p:cNvSpPr>
              <p:nvPr/>
            </p:nvSpPr>
            <p:spPr bwMode="auto">
              <a:xfrm rot="5400000">
                <a:off x="2372"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79"/>
              <p:cNvSpPr>
                <a:spLocks noChangeAspect="1" noChangeShapeType="1"/>
              </p:cNvSpPr>
              <p:nvPr/>
            </p:nvSpPr>
            <p:spPr bwMode="auto">
              <a:xfrm rot="5400000">
                <a:off x="2457" y="519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78"/>
              <p:cNvSpPr>
                <a:spLocks noChangeAspect="1" noChangeShapeType="1"/>
              </p:cNvSpPr>
              <p:nvPr/>
            </p:nvSpPr>
            <p:spPr bwMode="auto">
              <a:xfrm rot="5400000">
                <a:off x="2537" y="519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77"/>
              <p:cNvSpPr>
                <a:spLocks noChangeAspect="1" noChangeShapeType="1"/>
              </p:cNvSpPr>
              <p:nvPr/>
            </p:nvSpPr>
            <p:spPr bwMode="auto">
              <a:xfrm rot="5400000">
                <a:off x="2609" y="518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76"/>
              <p:cNvSpPr>
                <a:spLocks noChangeAspect="1" noChangeShapeType="1"/>
              </p:cNvSpPr>
              <p:nvPr/>
            </p:nvSpPr>
            <p:spPr bwMode="auto">
              <a:xfrm rot="5400000">
                <a:off x="2684" y="519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75"/>
              <p:cNvSpPr>
                <a:spLocks noChangeAspect="1" noChangeShapeType="1"/>
              </p:cNvSpPr>
              <p:nvPr/>
            </p:nvSpPr>
            <p:spPr bwMode="auto">
              <a:xfrm>
                <a:off x="1496" y="429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74"/>
              <p:cNvSpPr>
                <a:spLocks noChangeAspect="1" noChangeShapeType="1"/>
              </p:cNvSpPr>
              <p:nvPr/>
            </p:nvSpPr>
            <p:spPr bwMode="auto">
              <a:xfrm>
                <a:off x="1496" y="412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73"/>
              <p:cNvSpPr>
                <a:spLocks noChangeAspect="1" noChangeShapeType="1"/>
              </p:cNvSpPr>
              <p:nvPr/>
            </p:nvSpPr>
            <p:spPr bwMode="auto">
              <a:xfrm>
                <a:off x="1496" y="421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 name="Line 71"/>
            <p:cNvSpPr>
              <a:spLocks noChangeShapeType="1"/>
            </p:cNvSpPr>
            <p:nvPr/>
          </p:nvSpPr>
          <p:spPr bwMode="auto">
            <a:xfrm flipV="1">
              <a:off x="1495" y="2470"/>
              <a:ext cx="0" cy="1248"/>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8" name="Line 70"/>
            <p:cNvSpPr>
              <a:spLocks noChangeShapeType="1"/>
            </p:cNvSpPr>
            <p:nvPr/>
          </p:nvSpPr>
          <p:spPr bwMode="auto">
            <a:xfrm>
              <a:off x="1495" y="3718"/>
              <a:ext cx="144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9" name="Text Box 69"/>
            <p:cNvSpPr txBox="1">
              <a:spLocks noChangeArrowheads="1"/>
            </p:cNvSpPr>
            <p:nvPr/>
          </p:nvSpPr>
          <p:spPr bwMode="auto">
            <a:xfrm>
              <a:off x="2755" y="3562"/>
              <a:ext cx="42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700" i="1">
                  <a:latin typeface="Times New Roman" pitchFamily="18" charset="0"/>
                  <a:cs typeface="Times New Roman" pitchFamily="18" charset="0"/>
                </a:rPr>
                <a:t>x</a:t>
              </a:r>
              <a:endParaRPr lang="en-US" altLang="zh-CN"/>
            </a:p>
          </p:txBody>
        </p:sp>
        <p:sp>
          <p:nvSpPr>
            <p:cNvPr id="40" name="Line 68"/>
            <p:cNvSpPr>
              <a:spLocks noChangeAspect="1" noChangeShapeType="1"/>
            </p:cNvSpPr>
            <p:nvPr/>
          </p:nvSpPr>
          <p:spPr bwMode="auto">
            <a:xfrm>
              <a:off x="1490" y="363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7"/>
            <p:cNvSpPr>
              <a:spLocks noChangeAspect="1" noChangeShapeType="1"/>
            </p:cNvSpPr>
            <p:nvPr/>
          </p:nvSpPr>
          <p:spPr bwMode="auto">
            <a:xfrm>
              <a:off x="1491" y="355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6"/>
            <p:cNvSpPr>
              <a:spLocks noChangeAspect="1" noChangeShapeType="1"/>
            </p:cNvSpPr>
            <p:nvPr/>
          </p:nvSpPr>
          <p:spPr bwMode="auto">
            <a:xfrm>
              <a:off x="1494" y="340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5"/>
            <p:cNvSpPr>
              <a:spLocks noChangeAspect="1" noChangeShapeType="1"/>
            </p:cNvSpPr>
            <p:nvPr/>
          </p:nvSpPr>
          <p:spPr bwMode="auto">
            <a:xfrm>
              <a:off x="1494" y="316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4"/>
            <p:cNvSpPr>
              <a:spLocks noChangeAspect="1" noChangeShapeType="1"/>
            </p:cNvSpPr>
            <p:nvPr/>
          </p:nvSpPr>
          <p:spPr bwMode="auto">
            <a:xfrm>
              <a:off x="1494" y="348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63"/>
            <p:cNvSpPr>
              <a:spLocks noChangeAspect="1" noChangeShapeType="1"/>
            </p:cNvSpPr>
            <p:nvPr/>
          </p:nvSpPr>
          <p:spPr bwMode="auto">
            <a:xfrm>
              <a:off x="1494" y="332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62"/>
            <p:cNvSpPr>
              <a:spLocks noChangeAspect="1" noChangeShapeType="1"/>
            </p:cNvSpPr>
            <p:nvPr/>
          </p:nvSpPr>
          <p:spPr bwMode="auto">
            <a:xfrm>
              <a:off x="1494" y="324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61"/>
            <p:cNvSpPr>
              <a:spLocks noChangeAspect="1" noChangeShapeType="1"/>
            </p:cNvSpPr>
            <p:nvPr/>
          </p:nvSpPr>
          <p:spPr bwMode="auto">
            <a:xfrm>
              <a:off x="1494" y="308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60"/>
            <p:cNvSpPr>
              <a:spLocks noChangeAspect="1" noChangeShapeType="1"/>
            </p:cNvSpPr>
            <p:nvPr/>
          </p:nvSpPr>
          <p:spPr bwMode="auto">
            <a:xfrm>
              <a:off x="1494" y="300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59"/>
            <p:cNvSpPr>
              <a:spLocks noChangeAspect="1" noChangeShapeType="1"/>
            </p:cNvSpPr>
            <p:nvPr/>
          </p:nvSpPr>
          <p:spPr bwMode="auto">
            <a:xfrm rot="5400000">
              <a:off x="1546" y="367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58"/>
            <p:cNvSpPr>
              <a:spLocks noChangeAspect="1" noChangeShapeType="1"/>
            </p:cNvSpPr>
            <p:nvPr/>
          </p:nvSpPr>
          <p:spPr bwMode="auto">
            <a:xfrm>
              <a:off x="1494" y="285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57"/>
            <p:cNvSpPr>
              <a:spLocks noChangeAspect="1" noChangeShapeType="1"/>
            </p:cNvSpPr>
            <p:nvPr/>
          </p:nvSpPr>
          <p:spPr bwMode="auto">
            <a:xfrm>
              <a:off x="1490" y="2933"/>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56"/>
            <p:cNvSpPr>
              <a:spLocks noChangeAspect="1" noChangeShapeType="1"/>
            </p:cNvSpPr>
            <p:nvPr/>
          </p:nvSpPr>
          <p:spPr bwMode="auto">
            <a:xfrm rot="5400000">
              <a:off x="1627"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55"/>
            <p:cNvSpPr>
              <a:spLocks noChangeAspect="1" noChangeShapeType="1"/>
            </p:cNvSpPr>
            <p:nvPr/>
          </p:nvSpPr>
          <p:spPr bwMode="auto">
            <a:xfrm rot="5400000">
              <a:off x="1707"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54"/>
            <p:cNvSpPr>
              <a:spLocks noChangeAspect="1" noChangeShapeType="1"/>
            </p:cNvSpPr>
            <p:nvPr/>
          </p:nvSpPr>
          <p:spPr bwMode="auto">
            <a:xfrm rot="5400000">
              <a:off x="1871"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53"/>
            <p:cNvSpPr>
              <a:spLocks noChangeAspect="1" noChangeShapeType="1"/>
            </p:cNvSpPr>
            <p:nvPr/>
          </p:nvSpPr>
          <p:spPr bwMode="auto">
            <a:xfrm rot="5400000">
              <a:off x="1783"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52"/>
            <p:cNvSpPr>
              <a:spLocks noChangeAspect="1" noChangeShapeType="1"/>
            </p:cNvSpPr>
            <p:nvPr/>
          </p:nvSpPr>
          <p:spPr bwMode="auto">
            <a:xfrm rot="5400000">
              <a:off x="1962"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1"/>
            <p:cNvSpPr>
              <a:spLocks noChangeAspect="1" noChangeShapeType="1"/>
            </p:cNvSpPr>
            <p:nvPr/>
          </p:nvSpPr>
          <p:spPr bwMode="auto">
            <a:xfrm rot="5400000">
              <a:off x="2043"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0"/>
            <p:cNvSpPr>
              <a:spLocks noChangeAspect="1" noChangeShapeType="1"/>
            </p:cNvSpPr>
            <p:nvPr/>
          </p:nvSpPr>
          <p:spPr bwMode="auto">
            <a:xfrm rot="5400000">
              <a:off x="2122"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49"/>
            <p:cNvSpPr>
              <a:spLocks noChangeAspect="1" noChangeShapeType="1"/>
            </p:cNvSpPr>
            <p:nvPr/>
          </p:nvSpPr>
          <p:spPr bwMode="auto">
            <a:xfrm rot="5400000">
              <a:off x="2199" y="368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48"/>
            <p:cNvSpPr>
              <a:spLocks noChangeAspect="1" noChangeShapeType="1"/>
            </p:cNvSpPr>
            <p:nvPr/>
          </p:nvSpPr>
          <p:spPr bwMode="auto">
            <a:xfrm rot="5400000">
              <a:off x="2290"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7"/>
            <p:cNvSpPr>
              <a:spLocks noChangeAspect="1" noChangeShapeType="1"/>
            </p:cNvSpPr>
            <p:nvPr/>
          </p:nvSpPr>
          <p:spPr bwMode="auto">
            <a:xfrm rot="5400000">
              <a:off x="2378"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6"/>
            <p:cNvSpPr>
              <a:spLocks noChangeAspect="1" noChangeShapeType="1"/>
            </p:cNvSpPr>
            <p:nvPr/>
          </p:nvSpPr>
          <p:spPr bwMode="auto">
            <a:xfrm rot="5400000">
              <a:off x="2455"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45"/>
            <p:cNvSpPr>
              <a:spLocks noChangeAspect="1" noChangeShapeType="1"/>
            </p:cNvSpPr>
            <p:nvPr/>
          </p:nvSpPr>
          <p:spPr bwMode="auto">
            <a:xfrm rot="5400000">
              <a:off x="2535" y="368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44"/>
            <p:cNvSpPr>
              <a:spLocks noChangeAspect="1" noChangeShapeType="1"/>
            </p:cNvSpPr>
            <p:nvPr/>
          </p:nvSpPr>
          <p:spPr bwMode="auto">
            <a:xfrm rot="5400000">
              <a:off x="2607" y="367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43"/>
            <p:cNvSpPr>
              <a:spLocks noChangeAspect="1" noChangeShapeType="1"/>
            </p:cNvSpPr>
            <p:nvPr/>
          </p:nvSpPr>
          <p:spPr bwMode="auto">
            <a:xfrm rot="5400000">
              <a:off x="2682" y="368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42"/>
            <p:cNvSpPr>
              <a:spLocks noChangeAspect="1" noChangeShapeType="1"/>
            </p:cNvSpPr>
            <p:nvPr/>
          </p:nvSpPr>
          <p:spPr bwMode="auto">
            <a:xfrm>
              <a:off x="1494" y="278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41"/>
            <p:cNvSpPr>
              <a:spLocks noChangeAspect="1" noChangeShapeType="1"/>
            </p:cNvSpPr>
            <p:nvPr/>
          </p:nvSpPr>
          <p:spPr bwMode="auto">
            <a:xfrm>
              <a:off x="1494" y="2613"/>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40"/>
            <p:cNvSpPr>
              <a:spLocks noChangeAspect="1" noChangeShapeType="1"/>
            </p:cNvSpPr>
            <p:nvPr/>
          </p:nvSpPr>
          <p:spPr bwMode="auto">
            <a:xfrm>
              <a:off x="1494" y="270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39"/>
            <p:cNvSpPr>
              <a:spLocks noChangeShapeType="1"/>
            </p:cNvSpPr>
            <p:nvPr/>
          </p:nvSpPr>
          <p:spPr bwMode="auto">
            <a:xfrm flipV="1">
              <a:off x="3490" y="2470"/>
              <a:ext cx="0" cy="1248"/>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0" name="Line 38"/>
            <p:cNvSpPr>
              <a:spLocks noChangeShapeType="1"/>
            </p:cNvSpPr>
            <p:nvPr/>
          </p:nvSpPr>
          <p:spPr bwMode="auto">
            <a:xfrm>
              <a:off x="3490" y="3718"/>
              <a:ext cx="144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 name="Line 37"/>
            <p:cNvSpPr>
              <a:spLocks noChangeAspect="1" noChangeShapeType="1"/>
            </p:cNvSpPr>
            <p:nvPr/>
          </p:nvSpPr>
          <p:spPr bwMode="auto">
            <a:xfrm>
              <a:off x="3485" y="363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36"/>
            <p:cNvSpPr>
              <a:spLocks noChangeAspect="1" noChangeShapeType="1"/>
            </p:cNvSpPr>
            <p:nvPr/>
          </p:nvSpPr>
          <p:spPr bwMode="auto">
            <a:xfrm>
              <a:off x="3486" y="356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35"/>
            <p:cNvSpPr>
              <a:spLocks noChangeAspect="1" noChangeShapeType="1"/>
            </p:cNvSpPr>
            <p:nvPr/>
          </p:nvSpPr>
          <p:spPr bwMode="auto">
            <a:xfrm>
              <a:off x="3489" y="340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34"/>
            <p:cNvSpPr>
              <a:spLocks noChangeAspect="1" noChangeShapeType="1"/>
            </p:cNvSpPr>
            <p:nvPr/>
          </p:nvSpPr>
          <p:spPr bwMode="auto">
            <a:xfrm>
              <a:off x="3489" y="316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33"/>
            <p:cNvSpPr>
              <a:spLocks noChangeAspect="1" noChangeShapeType="1"/>
            </p:cNvSpPr>
            <p:nvPr/>
          </p:nvSpPr>
          <p:spPr bwMode="auto">
            <a:xfrm>
              <a:off x="3489" y="348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32"/>
            <p:cNvSpPr>
              <a:spLocks noChangeAspect="1" noChangeShapeType="1"/>
            </p:cNvSpPr>
            <p:nvPr/>
          </p:nvSpPr>
          <p:spPr bwMode="auto">
            <a:xfrm>
              <a:off x="3489" y="332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31"/>
            <p:cNvSpPr>
              <a:spLocks noChangeAspect="1" noChangeShapeType="1"/>
            </p:cNvSpPr>
            <p:nvPr/>
          </p:nvSpPr>
          <p:spPr bwMode="auto">
            <a:xfrm>
              <a:off x="3489" y="324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30"/>
            <p:cNvSpPr>
              <a:spLocks noChangeAspect="1" noChangeShapeType="1"/>
            </p:cNvSpPr>
            <p:nvPr/>
          </p:nvSpPr>
          <p:spPr bwMode="auto">
            <a:xfrm>
              <a:off x="3489" y="308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29"/>
            <p:cNvSpPr>
              <a:spLocks noChangeAspect="1" noChangeShapeType="1"/>
            </p:cNvSpPr>
            <p:nvPr/>
          </p:nvSpPr>
          <p:spPr bwMode="auto">
            <a:xfrm>
              <a:off x="3489" y="3009"/>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28"/>
            <p:cNvSpPr>
              <a:spLocks noChangeAspect="1" noChangeShapeType="1"/>
            </p:cNvSpPr>
            <p:nvPr/>
          </p:nvSpPr>
          <p:spPr bwMode="auto">
            <a:xfrm rot="5400000">
              <a:off x="3541" y="367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7"/>
            <p:cNvSpPr>
              <a:spLocks noChangeAspect="1" noChangeShapeType="1"/>
            </p:cNvSpPr>
            <p:nvPr/>
          </p:nvSpPr>
          <p:spPr bwMode="auto">
            <a:xfrm>
              <a:off x="3489" y="2857"/>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6"/>
            <p:cNvSpPr>
              <a:spLocks noChangeAspect="1" noChangeShapeType="1"/>
            </p:cNvSpPr>
            <p:nvPr/>
          </p:nvSpPr>
          <p:spPr bwMode="auto">
            <a:xfrm>
              <a:off x="3485" y="2933"/>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25"/>
            <p:cNvSpPr>
              <a:spLocks noChangeAspect="1" noChangeShapeType="1"/>
            </p:cNvSpPr>
            <p:nvPr/>
          </p:nvSpPr>
          <p:spPr bwMode="auto">
            <a:xfrm rot="5400000">
              <a:off x="3622"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4"/>
            <p:cNvSpPr>
              <a:spLocks noChangeAspect="1" noChangeShapeType="1"/>
            </p:cNvSpPr>
            <p:nvPr/>
          </p:nvSpPr>
          <p:spPr bwMode="auto">
            <a:xfrm rot="5400000">
              <a:off x="3702"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3"/>
            <p:cNvSpPr>
              <a:spLocks noChangeAspect="1" noChangeShapeType="1"/>
            </p:cNvSpPr>
            <p:nvPr/>
          </p:nvSpPr>
          <p:spPr bwMode="auto">
            <a:xfrm rot="5400000">
              <a:off x="3858"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22"/>
            <p:cNvSpPr>
              <a:spLocks noChangeAspect="1" noChangeShapeType="1"/>
            </p:cNvSpPr>
            <p:nvPr/>
          </p:nvSpPr>
          <p:spPr bwMode="auto">
            <a:xfrm rot="5400000">
              <a:off x="3778"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21"/>
            <p:cNvSpPr>
              <a:spLocks noChangeAspect="1" noChangeShapeType="1"/>
            </p:cNvSpPr>
            <p:nvPr/>
          </p:nvSpPr>
          <p:spPr bwMode="auto">
            <a:xfrm rot="5400000">
              <a:off x="3957"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20"/>
            <p:cNvSpPr>
              <a:spLocks noChangeAspect="1" noChangeShapeType="1"/>
            </p:cNvSpPr>
            <p:nvPr/>
          </p:nvSpPr>
          <p:spPr bwMode="auto">
            <a:xfrm rot="5400000">
              <a:off x="4038"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9"/>
            <p:cNvSpPr>
              <a:spLocks noChangeAspect="1" noChangeShapeType="1"/>
            </p:cNvSpPr>
            <p:nvPr/>
          </p:nvSpPr>
          <p:spPr bwMode="auto">
            <a:xfrm rot="5400000">
              <a:off x="4117"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8"/>
            <p:cNvSpPr>
              <a:spLocks noChangeAspect="1" noChangeShapeType="1"/>
            </p:cNvSpPr>
            <p:nvPr/>
          </p:nvSpPr>
          <p:spPr bwMode="auto">
            <a:xfrm rot="5400000">
              <a:off x="4194" y="3681"/>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7"/>
            <p:cNvSpPr>
              <a:spLocks noChangeAspect="1" noChangeShapeType="1"/>
            </p:cNvSpPr>
            <p:nvPr/>
          </p:nvSpPr>
          <p:spPr bwMode="auto">
            <a:xfrm rot="5400000">
              <a:off x="4285"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16"/>
            <p:cNvSpPr>
              <a:spLocks noChangeAspect="1" noChangeShapeType="1"/>
            </p:cNvSpPr>
            <p:nvPr/>
          </p:nvSpPr>
          <p:spPr bwMode="auto">
            <a:xfrm rot="5400000">
              <a:off x="4365"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5"/>
            <p:cNvSpPr>
              <a:spLocks noChangeAspect="1" noChangeShapeType="1"/>
            </p:cNvSpPr>
            <p:nvPr/>
          </p:nvSpPr>
          <p:spPr bwMode="auto">
            <a:xfrm rot="5400000">
              <a:off x="4450" y="3688"/>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4"/>
            <p:cNvSpPr>
              <a:spLocks noChangeAspect="1" noChangeShapeType="1"/>
            </p:cNvSpPr>
            <p:nvPr/>
          </p:nvSpPr>
          <p:spPr bwMode="auto">
            <a:xfrm rot="5400000">
              <a:off x="4538" y="368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13"/>
            <p:cNvSpPr>
              <a:spLocks noChangeAspect="1" noChangeShapeType="1"/>
            </p:cNvSpPr>
            <p:nvPr/>
          </p:nvSpPr>
          <p:spPr bwMode="auto">
            <a:xfrm rot="5400000">
              <a:off x="4602" y="3676"/>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12"/>
            <p:cNvSpPr>
              <a:spLocks noChangeAspect="1" noChangeShapeType="1"/>
            </p:cNvSpPr>
            <p:nvPr/>
          </p:nvSpPr>
          <p:spPr bwMode="auto">
            <a:xfrm rot="5400000">
              <a:off x="4677" y="3680"/>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11"/>
            <p:cNvSpPr>
              <a:spLocks noChangeAspect="1" noChangeShapeType="1"/>
            </p:cNvSpPr>
            <p:nvPr/>
          </p:nvSpPr>
          <p:spPr bwMode="auto">
            <a:xfrm>
              <a:off x="3489" y="2785"/>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10"/>
            <p:cNvSpPr>
              <a:spLocks noChangeAspect="1" noChangeShapeType="1"/>
            </p:cNvSpPr>
            <p:nvPr/>
          </p:nvSpPr>
          <p:spPr bwMode="auto">
            <a:xfrm>
              <a:off x="3489" y="2613"/>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9"/>
            <p:cNvSpPr>
              <a:spLocks noChangeAspect="1" noChangeShapeType="1"/>
            </p:cNvSpPr>
            <p:nvPr/>
          </p:nvSpPr>
          <p:spPr bwMode="auto">
            <a:xfrm>
              <a:off x="3489" y="2704"/>
              <a:ext cx="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8"/>
            <p:cNvSpPr>
              <a:spLocks noChangeAspect="1" noChangeShapeType="1"/>
            </p:cNvSpPr>
            <p:nvPr/>
          </p:nvSpPr>
          <p:spPr bwMode="auto">
            <a:xfrm flipV="1">
              <a:off x="1816" y="4200"/>
              <a:ext cx="249" cy="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7"/>
            <p:cNvSpPr>
              <a:spLocks noChangeShapeType="1"/>
            </p:cNvSpPr>
            <p:nvPr/>
          </p:nvSpPr>
          <p:spPr bwMode="auto">
            <a:xfrm>
              <a:off x="2052" y="4208"/>
              <a:ext cx="353" cy="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6"/>
            <p:cNvSpPr>
              <a:spLocks noChangeShapeType="1"/>
            </p:cNvSpPr>
            <p:nvPr/>
          </p:nvSpPr>
          <p:spPr bwMode="auto">
            <a:xfrm>
              <a:off x="1808" y="4512"/>
              <a:ext cx="593"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7" name="矩形 136"/>
          <p:cNvSpPr/>
          <p:nvPr/>
        </p:nvSpPr>
        <p:spPr>
          <a:xfrm>
            <a:off x="6856740" y="6201455"/>
            <a:ext cx="1800493" cy="307777"/>
          </a:xfrm>
          <a:prstGeom prst="rect">
            <a:avLst/>
          </a:prstGeom>
        </p:spPr>
        <p:txBody>
          <a:bodyPr wrap="none">
            <a:spAutoFit/>
          </a:bodyPr>
          <a:lstStyle/>
          <a:p>
            <a:r>
              <a:rPr lang="zh-CN" altLang="en-US" sz="1400" dirty="0">
                <a:latin typeface="宋体" charset="-122"/>
                <a:cs typeface="Times New Roman" pitchFamily="18" charset="0"/>
              </a:rPr>
              <a:t>用三视图</a:t>
            </a:r>
            <a:r>
              <a:rPr lang="zh-CN" altLang="en-US" sz="1400" dirty="0" smtClean="0">
                <a:latin typeface="宋体" charset="-122"/>
                <a:cs typeface="Times New Roman" pitchFamily="18" charset="0"/>
              </a:rPr>
              <a:t>输入多面体</a:t>
            </a:r>
            <a:endParaRPr lang="zh-CN" altLang="en-US" sz="1400" dirty="0"/>
          </a:p>
        </p:txBody>
      </p:sp>
    </p:spTree>
    <p:extLst>
      <p:ext uri="{BB962C8B-B14F-4D97-AF65-F5344CB8AC3E}">
        <p14:creationId xmlns:p14="http://schemas.microsoft.com/office/powerpoint/2010/main" val="522956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自然交互技术</a:t>
            </a:r>
            <a:endParaRPr lang="zh-CN" altLang="en-US" dirty="0"/>
          </a:p>
        </p:txBody>
      </p:sp>
      <p:pic>
        <p:nvPicPr>
          <p:cNvPr id="1026" name="Picture 2" descr="http://img07.huishangbao.com/file/upload/201506/23/10/10-13-48-75-301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30" y="2204864"/>
            <a:ext cx="2520280" cy="189021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img3.imgtn.bdimg.com/it/u=327772128,3902686180&amp;fm=214&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http://img3.imgtn.bdimg.com/it/u=327772128,3902686180&amp;fm=214&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descr="http://img3.imgtn.bdimg.com/it/u=327772128,3902686180&amp;fm=214&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0" descr="http://img3.imgtn.bdimg.com/it/u=327772128,3902686180&amp;fm=214&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5"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r="25549"/>
          <a:stretch/>
        </p:blipFill>
        <p:spPr bwMode="auto">
          <a:xfrm>
            <a:off x="3152162" y="2204864"/>
            <a:ext cx="2703038" cy="18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descr="人脸表情识别，智能玩转“读心术”"/>
          <p:cNvPicPr>
            <a:picLocks noChangeAspect="1" noChangeArrowheads="1"/>
          </p:cNvPicPr>
          <p:nvPr/>
        </p:nvPicPr>
        <p:blipFill rotWithShape="1">
          <a:blip r:embed="rId4">
            <a:extLst>
              <a:ext uri="{28A0092B-C50C-407E-A947-70E740481C1C}">
                <a14:useLocalDpi xmlns:a14="http://schemas.microsoft.com/office/drawing/2010/main" val="0"/>
              </a:ext>
            </a:extLst>
          </a:blip>
          <a:srcRect l="25266" r="2083"/>
          <a:stretch/>
        </p:blipFill>
        <p:spPr bwMode="auto">
          <a:xfrm>
            <a:off x="5940152" y="2204864"/>
            <a:ext cx="2664663" cy="18902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22240" y="4095074"/>
            <a:ext cx="1569660" cy="369332"/>
          </a:xfrm>
          <a:prstGeom prst="rect">
            <a:avLst/>
          </a:prstGeom>
          <a:noFill/>
        </p:spPr>
        <p:txBody>
          <a:bodyPr wrap="none" rtlCol="0">
            <a:spAutoFit/>
          </a:bodyPr>
          <a:lstStyle/>
          <a:p>
            <a:r>
              <a:rPr lang="zh-CN" altLang="en-US" dirty="0" smtClean="0"/>
              <a:t>多点触控技术</a:t>
            </a:r>
            <a:endParaRPr lang="zh-CN" altLang="en-US" dirty="0"/>
          </a:p>
        </p:txBody>
      </p:sp>
      <p:sp>
        <p:nvSpPr>
          <p:cNvPr id="12" name="TextBox 11"/>
          <p:cNvSpPr txBox="1"/>
          <p:nvPr/>
        </p:nvSpPr>
        <p:spPr>
          <a:xfrm>
            <a:off x="3718851" y="4095074"/>
            <a:ext cx="1569660" cy="369332"/>
          </a:xfrm>
          <a:prstGeom prst="rect">
            <a:avLst/>
          </a:prstGeom>
          <a:noFill/>
        </p:spPr>
        <p:txBody>
          <a:bodyPr wrap="none" rtlCol="0">
            <a:spAutoFit/>
          </a:bodyPr>
          <a:lstStyle/>
          <a:p>
            <a:r>
              <a:rPr lang="zh-CN" altLang="en-US" dirty="0" smtClean="0"/>
              <a:t>手势识别技术</a:t>
            </a:r>
            <a:endParaRPr lang="zh-CN" altLang="en-US" dirty="0"/>
          </a:p>
        </p:txBody>
      </p:sp>
      <p:sp>
        <p:nvSpPr>
          <p:cNvPr id="13" name="TextBox 12"/>
          <p:cNvSpPr txBox="1"/>
          <p:nvPr/>
        </p:nvSpPr>
        <p:spPr>
          <a:xfrm>
            <a:off x="6487653" y="4095074"/>
            <a:ext cx="1569660" cy="369332"/>
          </a:xfrm>
          <a:prstGeom prst="rect">
            <a:avLst/>
          </a:prstGeom>
          <a:noFill/>
        </p:spPr>
        <p:txBody>
          <a:bodyPr wrap="none" rtlCol="0">
            <a:spAutoFit/>
          </a:bodyPr>
          <a:lstStyle/>
          <a:p>
            <a:r>
              <a:rPr lang="zh-CN" altLang="en-US" dirty="0" smtClean="0"/>
              <a:t>表情识别技术</a:t>
            </a:r>
            <a:endParaRPr lang="zh-CN" altLang="en-US" dirty="0"/>
          </a:p>
        </p:txBody>
      </p:sp>
      <p:sp>
        <p:nvSpPr>
          <p:cNvPr id="9" name="AutoShape 15" descr="http://img5.imgtn.bdimg.com/it/u=198671211,2496734942&amp;fm=26&amp;gp=0.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7" descr="http://img5.imgtn.bdimg.com/it/u=198671211,2496734942&amp;fm=26&amp;gp=0.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3" name="Picture 19" descr="http://img.mp.itc.cn/upload/20170417/e275a7a508f443a6ac92e034f4624f45_t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930" y="4632884"/>
            <a:ext cx="2520280" cy="1315586"/>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f.expoon.com/news/2017/06/30/76884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162" y="4479766"/>
            <a:ext cx="2703038" cy="162182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www.pjtime.com/img_UpArticle/2019-01/2125512812849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0152" y="4479766"/>
            <a:ext cx="2640177" cy="162182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022240" y="6101589"/>
            <a:ext cx="1569660" cy="369332"/>
          </a:xfrm>
          <a:prstGeom prst="rect">
            <a:avLst/>
          </a:prstGeom>
          <a:noFill/>
        </p:spPr>
        <p:txBody>
          <a:bodyPr wrap="none" rtlCol="0">
            <a:spAutoFit/>
          </a:bodyPr>
          <a:lstStyle/>
          <a:p>
            <a:r>
              <a:rPr lang="zh-CN" altLang="en-US" dirty="0" smtClean="0"/>
              <a:t>语音交互技术</a:t>
            </a:r>
            <a:endParaRPr lang="zh-CN" altLang="en-US" dirty="0"/>
          </a:p>
        </p:txBody>
      </p:sp>
      <p:sp>
        <p:nvSpPr>
          <p:cNvPr id="20" name="TextBox 19"/>
          <p:cNvSpPr txBox="1"/>
          <p:nvPr/>
        </p:nvSpPr>
        <p:spPr>
          <a:xfrm>
            <a:off x="3718851" y="6101589"/>
            <a:ext cx="1569660" cy="369332"/>
          </a:xfrm>
          <a:prstGeom prst="rect">
            <a:avLst/>
          </a:prstGeom>
          <a:noFill/>
        </p:spPr>
        <p:txBody>
          <a:bodyPr wrap="none" rtlCol="0">
            <a:spAutoFit/>
          </a:bodyPr>
          <a:lstStyle/>
          <a:p>
            <a:r>
              <a:rPr lang="zh-CN" altLang="en-US" dirty="0" smtClean="0"/>
              <a:t>眼动跟踪技术</a:t>
            </a:r>
            <a:endParaRPr lang="zh-CN" altLang="en-US" dirty="0"/>
          </a:p>
        </p:txBody>
      </p:sp>
      <p:sp>
        <p:nvSpPr>
          <p:cNvPr id="21" name="TextBox 20"/>
          <p:cNvSpPr txBox="1"/>
          <p:nvPr/>
        </p:nvSpPr>
        <p:spPr>
          <a:xfrm>
            <a:off x="6590826" y="6101589"/>
            <a:ext cx="1338828" cy="369332"/>
          </a:xfrm>
          <a:prstGeom prst="rect">
            <a:avLst/>
          </a:prstGeom>
          <a:noFill/>
        </p:spPr>
        <p:txBody>
          <a:bodyPr wrap="none" rtlCol="0">
            <a:spAutoFit/>
          </a:bodyPr>
          <a:lstStyle/>
          <a:p>
            <a:r>
              <a:rPr lang="zh-CN" altLang="en-US" dirty="0" smtClean="0"/>
              <a:t>笔交互技术</a:t>
            </a:r>
            <a:endParaRPr lang="zh-CN" altLang="en-US" dirty="0"/>
          </a:p>
        </p:txBody>
      </p:sp>
    </p:spTree>
    <p:extLst>
      <p:ext uri="{BB962C8B-B14F-4D97-AF65-F5344CB8AC3E}">
        <p14:creationId xmlns:p14="http://schemas.microsoft.com/office/powerpoint/2010/main" val="2179429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多点触控技术</a:t>
            </a:r>
            <a:endParaRPr lang="zh-CN" altLang="en-US" dirty="0"/>
          </a:p>
        </p:txBody>
      </p:sp>
      <p:sp>
        <p:nvSpPr>
          <p:cNvPr id="3" name="内容占位符 2"/>
          <p:cNvSpPr>
            <a:spLocks noGrp="1"/>
          </p:cNvSpPr>
          <p:nvPr>
            <p:ph idx="1"/>
          </p:nvPr>
        </p:nvSpPr>
        <p:spPr/>
        <p:txBody>
          <a:bodyPr/>
          <a:lstStyle/>
          <a:p>
            <a:r>
              <a:rPr lang="zh-CN" altLang="en-US" dirty="0"/>
              <a:t>借助光学和材料学技术，构建能同时检测多个触点的触控平台，使得用户能够运用多个手指同时操作实现基于手势的交互，甚至可以让多个用户同时操作实现基于协同手势的</a:t>
            </a:r>
            <a:r>
              <a:rPr lang="zh-CN" altLang="en-US" dirty="0" smtClean="0"/>
              <a:t>交互</a:t>
            </a:r>
            <a:endParaRPr lang="en-US" altLang="zh-CN" dirty="0" smtClean="0"/>
          </a:p>
          <a:p>
            <a:r>
              <a:rPr lang="zh-CN" altLang="en-US" dirty="0"/>
              <a:t>多点触控技术由</a:t>
            </a:r>
            <a:r>
              <a:rPr lang="zh-CN" altLang="en-US" dirty="0">
                <a:solidFill>
                  <a:srgbClr val="C00000"/>
                </a:solidFill>
              </a:rPr>
              <a:t>硬件</a:t>
            </a:r>
            <a:r>
              <a:rPr lang="zh-CN" altLang="en-US" dirty="0"/>
              <a:t>和</a:t>
            </a:r>
            <a:r>
              <a:rPr lang="zh-CN" altLang="en-US" dirty="0">
                <a:solidFill>
                  <a:srgbClr val="C00000"/>
                </a:solidFill>
              </a:rPr>
              <a:t>软件</a:t>
            </a:r>
            <a:r>
              <a:rPr lang="zh-CN" altLang="en-US" dirty="0"/>
              <a:t>两部分</a:t>
            </a:r>
            <a:r>
              <a:rPr lang="zh-CN" altLang="en-US" dirty="0" smtClean="0"/>
              <a:t>组成</a:t>
            </a:r>
            <a:endParaRPr lang="en-US" altLang="zh-CN" dirty="0" smtClean="0"/>
          </a:p>
          <a:p>
            <a:endParaRPr lang="zh-CN" altLang="en-US" dirty="0"/>
          </a:p>
        </p:txBody>
      </p:sp>
      <p:pic>
        <p:nvPicPr>
          <p:cNvPr id="4" name="Picture 2" descr="http://img07.huishangbao.com/file/upload/201506/23/10/10-13-48-75-301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04664"/>
            <a:ext cx="2520280" cy="1890210"/>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5"/>
          <p:cNvSpPr/>
          <p:nvPr/>
        </p:nvSpPr>
        <p:spPr>
          <a:xfrm>
            <a:off x="1165406" y="4653136"/>
            <a:ext cx="187220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触点检测和定位</a:t>
            </a:r>
            <a:endParaRPr lang="zh-CN" altLang="en-US" sz="2400" dirty="0"/>
          </a:p>
        </p:txBody>
      </p:sp>
      <p:sp>
        <p:nvSpPr>
          <p:cNvPr id="7" name="圆角矩形 6"/>
          <p:cNvSpPr/>
          <p:nvPr/>
        </p:nvSpPr>
        <p:spPr>
          <a:xfrm>
            <a:off x="3660790" y="4653136"/>
            <a:ext cx="187220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手指触点跟踪</a:t>
            </a:r>
            <a:endParaRPr lang="zh-CN" altLang="en-US" sz="2400" dirty="0"/>
          </a:p>
        </p:txBody>
      </p:sp>
      <p:sp>
        <p:nvSpPr>
          <p:cNvPr id="8" name="圆角矩形 7"/>
          <p:cNvSpPr/>
          <p:nvPr/>
        </p:nvSpPr>
        <p:spPr>
          <a:xfrm>
            <a:off x="6156176" y="4653136"/>
            <a:ext cx="187220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触摸手势识别</a:t>
            </a:r>
            <a:endParaRPr lang="zh-CN" altLang="en-US" sz="2400" dirty="0"/>
          </a:p>
        </p:txBody>
      </p:sp>
      <p:sp>
        <p:nvSpPr>
          <p:cNvPr id="9" name="右箭头 8"/>
          <p:cNvSpPr/>
          <p:nvPr/>
        </p:nvSpPr>
        <p:spPr>
          <a:xfrm>
            <a:off x="3097174" y="5031178"/>
            <a:ext cx="504056"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5592558" y="5031178"/>
            <a:ext cx="504056"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153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多点触控技术</a:t>
            </a:r>
            <a:endParaRPr lang="zh-CN" altLang="en-US" dirty="0"/>
          </a:p>
        </p:txBody>
      </p:sp>
      <p:sp>
        <p:nvSpPr>
          <p:cNvPr id="3" name="内容占位符 2"/>
          <p:cNvSpPr>
            <a:spLocks noGrp="1"/>
          </p:cNvSpPr>
          <p:nvPr>
            <p:ph idx="1"/>
          </p:nvPr>
        </p:nvSpPr>
        <p:spPr/>
        <p:txBody>
          <a:bodyPr/>
          <a:lstStyle/>
          <a:p>
            <a:r>
              <a:rPr lang="zh-CN" altLang="en-US" dirty="0" smtClean="0"/>
              <a:t>触点检测和定位步骤：</a:t>
            </a:r>
            <a:endParaRPr lang="en-US" altLang="zh-CN" dirty="0" smtClean="0"/>
          </a:p>
          <a:p>
            <a:pPr marL="68580" indent="0">
              <a:buNone/>
            </a:pPr>
            <a:r>
              <a:rPr lang="zh-CN" altLang="en-US" sz="2200" dirty="0" smtClean="0"/>
              <a:t>（</a:t>
            </a:r>
            <a:r>
              <a:rPr lang="en-US" altLang="zh-CN" sz="2200" dirty="0" smtClean="0"/>
              <a:t>1</a:t>
            </a:r>
            <a:r>
              <a:rPr lang="zh-CN" altLang="en-US" sz="2200" dirty="0" smtClean="0"/>
              <a:t>）</a:t>
            </a:r>
            <a:r>
              <a:rPr lang="zh-CN" altLang="en-US" sz="2200" dirty="0" smtClean="0">
                <a:solidFill>
                  <a:srgbClr val="C00000"/>
                </a:solidFill>
              </a:rPr>
              <a:t>图像预处理</a:t>
            </a:r>
            <a:r>
              <a:rPr lang="zh-CN" altLang="en-US" sz="2200" dirty="0" smtClean="0"/>
              <a:t>。利用图像处理技术去除噪声，提取干净清晰的红外图像</a:t>
            </a:r>
            <a:endParaRPr lang="en-US" altLang="zh-CN" sz="2200" dirty="0" smtClean="0"/>
          </a:p>
          <a:p>
            <a:pPr marL="68580" indent="0">
              <a:buNone/>
            </a:pPr>
            <a:endParaRPr lang="en-US" altLang="zh-CN" sz="2200" dirty="0" smtClean="0"/>
          </a:p>
          <a:p>
            <a:pPr marL="68580" indent="0">
              <a:buNone/>
            </a:pPr>
            <a:r>
              <a:rPr lang="zh-CN" altLang="en-US" sz="2200" dirty="0" smtClean="0"/>
              <a:t>（</a:t>
            </a:r>
            <a:r>
              <a:rPr lang="en-US" altLang="zh-CN" sz="2200" dirty="0" smtClean="0"/>
              <a:t>2</a:t>
            </a:r>
            <a:r>
              <a:rPr lang="zh-CN" altLang="en-US" sz="2200" dirty="0" smtClean="0"/>
              <a:t>）</a:t>
            </a:r>
            <a:r>
              <a:rPr lang="zh-CN" altLang="en-US" sz="2200" dirty="0" smtClean="0">
                <a:solidFill>
                  <a:srgbClr val="C00000"/>
                </a:solidFill>
              </a:rPr>
              <a:t>触点分割</a:t>
            </a:r>
            <a:r>
              <a:rPr lang="zh-CN" altLang="en-US" sz="2200" dirty="0" smtClean="0"/>
              <a:t>。采用背景减除法去除背景，获得手指触点信息</a:t>
            </a:r>
            <a:endParaRPr lang="en-US" altLang="zh-CN" sz="2000" dirty="0" smtClean="0"/>
          </a:p>
          <a:p>
            <a:pPr marL="68580" indent="0">
              <a:buNone/>
            </a:pPr>
            <a:endParaRPr lang="en-US" altLang="zh-CN" sz="2000" dirty="0" smtClean="0"/>
          </a:p>
          <a:p>
            <a:pPr marL="68580" indent="0">
              <a:buNone/>
            </a:pPr>
            <a:r>
              <a:rPr lang="zh-CN" altLang="en-US" sz="2200" dirty="0" smtClean="0"/>
              <a:t>（</a:t>
            </a:r>
            <a:r>
              <a:rPr lang="en-US" altLang="zh-CN" sz="2200" dirty="0" smtClean="0"/>
              <a:t>3</a:t>
            </a:r>
            <a:r>
              <a:rPr lang="zh-CN" altLang="en-US" sz="2200" dirty="0" smtClean="0"/>
              <a:t>）</a:t>
            </a:r>
            <a:r>
              <a:rPr lang="zh-CN" altLang="en-US" sz="2200" dirty="0" smtClean="0">
                <a:solidFill>
                  <a:srgbClr val="C00000"/>
                </a:solidFill>
              </a:rPr>
              <a:t>触点定位</a:t>
            </a:r>
            <a:r>
              <a:rPr lang="zh-CN" altLang="en-US" sz="2200" dirty="0" smtClean="0"/>
              <a:t>。去除面积小的噪点，并提取出触点的重心坐标，实现定位。</a:t>
            </a:r>
            <a:endParaRPr lang="zh-CN" altLang="en-US" sz="2200" dirty="0"/>
          </a:p>
        </p:txBody>
      </p:sp>
      <p:pic>
        <p:nvPicPr>
          <p:cNvPr id="4" name="Picture 2" descr="http://img07.huishangbao.com/file/upload/201506/23/10/10-13-48-75-301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04664"/>
            <a:ext cx="2520280" cy="189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519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多点触控技术</a:t>
            </a:r>
            <a:endParaRPr lang="zh-CN" altLang="en-US" dirty="0"/>
          </a:p>
        </p:txBody>
      </p:sp>
      <p:sp>
        <p:nvSpPr>
          <p:cNvPr id="3" name="内容占位符 2"/>
          <p:cNvSpPr>
            <a:spLocks noGrp="1"/>
          </p:cNvSpPr>
          <p:nvPr>
            <p:ph idx="1"/>
          </p:nvPr>
        </p:nvSpPr>
        <p:spPr/>
        <p:txBody>
          <a:bodyPr>
            <a:noAutofit/>
          </a:bodyPr>
          <a:lstStyle/>
          <a:p>
            <a:r>
              <a:rPr lang="zh-CN" altLang="en-US" dirty="0" smtClean="0"/>
              <a:t>手指触点跟踪</a:t>
            </a:r>
            <a:endParaRPr lang="en-US" altLang="zh-CN" dirty="0" smtClean="0"/>
          </a:p>
          <a:p>
            <a:pPr lvl="1"/>
            <a:r>
              <a:rPr lang="zh-CN" altLang="en-US" dirty="0" smtClean="0"/>
              <a:t>根据检测出的多个触点，采用</a:t>
            </a:r>
            <a:r>
              <a:rPr lang="en-US" altLang="zh-CN" dirty="0" err="1" smtClean="0"/>
              <a:t>Meanshift</a:t>
            </a:r>
            <a:r>
              <a:rPr lang="zh-CN" altLang="en-US" dirty="0" smtClean="0"/>
              <a:t>算法、</a:t>
            </a:r>
            <a:r>
              <a:rPr lang="en-US" altLang="zh-CN" dirty="0" err="1" smtClean="0"/>
              <a:t>Kalman</a:t>
            </a:r>
            <a:r>
              <a:rPr lang="zh-CN" altLang="en-US" dirty="0" smtClean="0"/>
              <a:t>滤波、</a:t>
            </a:r>
            <a:r>
              <a:rPr lang="en-US" altLang="zh-CN" dirty="0" smtClean="0"/>
              <a:t>Kuhn-</a:t>
            </a:r>
            <a:r>
              <a:rPr lang="en-US" altLang="zh-CN" dirty="0" err="1" smtClean="0"/>
              <a:t>Munkres</a:t>
            </a:r>
            <a:r>
              <a:rPr lang="zh-CN" altLang="en-US" dirty="0" smtClean="0"/>
              <a:t>算法及</a:t>
            </a:r>
            <a:r>
              <a:rPr lang="en-US" altLang="zh-CN" dirty="0" err="1" smtClean="0"/>
              <a:t>CamShift</a:t>
            </a:r>
            <a:r>
              <a:rPr lang="zh-CN" altLang="en-US" dirty="0" smtClean="0"/>
              <a:t>等算法拟合出触点轨迹，为手势的识别提供论据。</a:t>
            </a:r>
            <a:endParaRPr lang="en-US" altLang="zh-CN" dirty="0" smtClean="0"/>
          </a:p>
          <a:p>
            <a:endParaRPr lang="en-US" altLang="zh-CN" dirty="0"/>
          </a:p>
          <a:p>
            <a:r>
              <a:rPr lang="zh-CN" altLang="en-US" dirty="0" smtClean="0"/>
              <a:t>触摸手势识别</a:t>
            </a:r>
            <a:endParaRPr lang="en-US" altLang="zh-CN" dirty="0" smtClean="0"/>
          </a:p>
          <a:p>
            <a:pPr lvl="1"/>
            <a:r>
              <a:rPr lang="zh-CN" altLang="en-US" dirty="0" smtClean="0"/>
              <a:t>利用跟踪得到的轨迹，识别手势的含义</a:t>
            </a:r>
            <a:endParaRPr lang="en-US" altLang="zh-CN" dirty="0" smtClean="0"/>
          </a:p>
          <a:p>
            <a:pPr lvl="1"/>
            <a:r>
              <a:rPr lang="zh-CN" altLang="en-US" dirty="0" smtClean="0"/>
              <a:t>分为单手多指手势或双手对称手势</a:t>
            </a:r>
            <a:endParaRPr lang="en-US" altLang="zh-CN" dirty="0" smtClean="0"/>
          </a:p>
          <a:p>
            <a:pPr lvl="1"/>
            <a:r>
              <a:rPr lang="zh-CN" altLang="en-US" dirty="0" smtClean="0"/>
              <a:t>常用模型：隐马尔科夫模型、神经网络</a:t>
            </a:r>
            <a:endParaRPr lang="en-US" altLang="zh-CN" dirty="0" smtClean="0"/>
          </a:p>
        </p:txBody>
      </p:sp>
      <p:pic>
        <p:nvPicPr>
          <p:cNvPr id="4" name="Picture 2" descr="http://img07.huishangbao.com/file/upload/201506/23/10/10-13-48-75-301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04664"/>
            <a:ext cx="2520280" cy="189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042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手势识别技术</a:t>
            </a:r>
            <a:endParaRPr lang="zh-CN" altLang="en-US" dirty="0"/>
          </a:p>
        </p:txBody>
      </p:sp>
      <p:sp>
        <p:nvSpPr>
          <p:cNvPr id="3" name="内容占位符 2"/>
          <p:cNvSpPr>
            <a:spLocks noGrp="1"/>
          </p:cNvSpPr>
          <p:nvPr>
            <p:ph idx="1"/>
          </p:nvPr>
        </p:nvSpPr>
        <p:spPr/>
        <p:txBody>
          <a:bodyPr/>
          <a:lstStyle/>
          <a:p>
            <a:r>
              <a:rPr lang="zh-CN" altLang="en-US" dirty="0" smtClean="0"/>
              <a:t>用手势作为输入信号与计算机进行交互</a:t>
            </a:r>
            <a:endParaRPr lang="en-US" altLang="zh-CN" dirty="0" smtClean="0"/>
          </a:p>
          <a:p>
            <a:r>
              <a:rPr lang="zh-CN" altLang="en-US" dirty="0" smtClean="0"/>
              <a:t>多点触控是一种基于触摸介质的手势识别技术</a:t>
            </a:r>
            <a:endParaRPr lang="en-US" altLang="zh-CN" smtClean="0"/>
          </a:p>
          <a:p>
            <a:endParaRPr lang="zh-CN" altLang="en-US" dirty="0"/>
          </a:p>
        </p:txBody>
      </p:sp>
    </p:spTree>
    <p:extLst>
      <p:ext uri="{BB962C8B-B14F-4D97-AF65-F5344CB8AC3E}">
        <p14:creationId xmlns:p14="http://schemas.microsoft.com/office/powerpoint/2010/main" val="3477398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请求模式</a:t>
            </a:r>
            <a:endParaRPr lang="zh-CN" altLang="en-US" dirty="0"/>
          </a:p>
        </p:txBody>
      </p:sp>
      <p:sp>
        <p:nvSpPr>
          <p:cNvPr id="3" name="内容占位符 2"/>
          <p:cNvSpPr>
            <a:spLocks noGrp="1"/>
          </p:cNvSpPr>
          <p:nvPr>
            <p:ph idx="1"/>
          </p:nvPr>
        </p:nvSpPr>
        <p:spPr>
          <a:xfrm>
            <a:off x="1043493" y="2323652"/>
            <a:ext cx="3528508" cy="3508977"/>
          </a:xfrm>
        </p:spPr>
        <p:txBody>
          <a:bodyPr/>
          <a:lstStyle/>
          <a:p>
            <a:r>
              <a:rPr lang="zh-CN" altLang="en-US" dirty="0"/>
              <a:t>在请求模式下，输入设备的启动是在应用程序中设置的。应用程序执行过程中需要输入数据时，</a:t>
            </a:r>
            <a:r>
              <a:rPr lang="zh-CN" altLang="en-US" dirty="0">
                <a:solidFill>
                  <a:srgbClr val="C00000"/>
                </a:solidFill>
              </a:rPr>
              <a:t>暂停程序的执行，直到从输入设备接受到请求的输入数据</a:t>
            </a:r>
            <a:r>
              <a:rPr lang="zh-CN" altLang="en-US" dirty="0"/>
              <a:t>后，才继续执行程序</a:t>
            </a:r>
          </a:p>
        </p:txBody>
      </p:sp>
      <p:sp>
        <p:nvSpPr>
          <p:cNvPr id="5" name="Text Box 7"/>
          <p:cNvSpPr txBox="1">
            <a:spLocks noChangeArrowheads="1"/>
          </p:cNvSpPr>
          <p:nvPr/>
        </p:nvSpPr>
        <p:spPr bwMode="auto">
          <a:xfrm>
            <a:off x="4816549" y="2809341"/>
            <a:ext cx="3328743" cy="458306"/>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solidFill>
                  <a:srgbClr val="C00000"/>
                </a:solidFill>
                <a:latin typeface="+mj-ea"/>
                <a:ea typeface="+mj-ea"/>
              </a:rPr>
              <a:t>程序工作，输入设备等待程序请求</a:t>
            </a:r>
            <a:endParaRPr lang="zh-CN" altLang="zh-CN" sz="1600">
              <a:solidFill>
                <a:srgbClr val="C00000"/>
              </a:solidFill>
              <a:latin typeface="+mj-ea"/>
              <a:ea typeface="+mj-ea"/>
            </a:endParaRPr>
          </a:p>
        </p:txBody>
      </p:sp>
      <p:sp>
        <p:nvSpPr>
          <p:cNvPr id="6" name="Text Box 8"/>
          <p:cNvSpPr txBox="1">
            <a:spLocks noChangeArrowheads="1"/>
          </p:cNvSpPr>
          <p:nvPr/>
        </p:nvSpPr>
        <p:spPr bwMode="auto">
          <a:xfrm>
            <a:off x="4834370" y="3604756"/>
            <a:ext cx="3328743" cy="42164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solidFill>
                  <a:srgbClr val="C00000"/>
                </a:solidFill>
                <a:latin typeface="+mj-ea"/>
                <a:ea typeface="+mj-ea"/>
              </a:rPr>
              <a:t>遇到请求指令</a:t>
            </a:r>
            <a:endParaRPr lang="zh-CN" altLang="zh-CN" sz="1600">
              <a:solidFill>
                <a:srgbClr val="C00000"/>
              </a:solidFill>
              <a:latin typeface="+mj-ea"/>
              <a:ea typeface="+mj-ea"/>
            </a:endParaRPr>
          </a:p>
        </p:txBody>
      </p:sp>
      <p:sp>
        <p:nvSpPr>
          <p:cNvPr id="7" name="Line 9"/>
          <p:cNvSpPr>
            <a:spLocks noChangeShapeType="1"/>
          </p:cNvSpPr>
          <p:nvPr/>
        </p:nvSpPr>
        <p:spPr bwMode="auto">
          <a:xfrm>
            <a:off x="6452279" y="3266628"/>
            <a:ext cx="0" cy="317759"/>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0"/>
          <p:cNvSpPr>
            <a:spLocks noChangeShapeType="1"/>
          </p:cNvSpPr>
          <p:nvPr/>
        </p:nvSpPr>
        <p:spPr bwMode="auto">
          <a:xfrm>
            <a:off x="6452279" y="4028434"/>
            <a:ext cx="0" cy="317759"/>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 name="Text Box 11"/>
          <p:cNvSpPr txBox="1">
            <a:spLocks noChangeArrowheads="1"/>
          </p:cNvSpPr>
          <p:nvPr/>
        </p:nvSpPr>
        <p:spPr bwMode="auto">
          <a:xfrm>
            <a:off x="4839462" y="4359432"/>
            <a:ext cx="3359294" cy="411457"/>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solidFill>
                  <a:srgbClr val="C00000"/>
                </a:solidFill>
                <a:latin typeface="+mj-ea"/>
                <a:ea typeface="+mj-ea"/>
              </a:rPr>
              <a:t>输入设备工作，程序等待接收数据</a:t>
            </a:r>
            <a:endParaRPr lang="zh-CN" altLang="zh-CN" sz="1600">
              <a:solidFill>
                <a:srgbClr val="C00000"/>
              </a:solidFill>
              <a:latin typeface="+mj-ea"/>
              <a:ea typeface="+mj-ea"/>
            </a:endParaRPr>
          </a:p>
        </p:txBody>
      </p:sp>
      <p:sp>
        <p:nvSpPr>
          <p:cNvPr id="10" name="Line 12"/>
          <p:cNvSpPr>
            <a:spLocks noChangeShapeType="1"/>
          </p:cNvSpPr>
          <p:nvPr/>
        </p:nvSpPr>
        <p:spPr bwMode="auto">
          <a:xfrm>
            <a:off x="6452279" y="4778018"/>
            <a:ext cx="0" cy="317759"/>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13"/>
          <p:cNvSpPr txBox="1">
            <a:spLocks noChangeArrowheads="1"/>
          </p:cNvSpPr>
          <p:nvPr/>
        </p:nvSpPr>
        <p:spPr bwMode="auto">
          <a:xfrm>
            <a:off x="4854737" y="5104943"/>
            <a:ext cx="3340200" cy="409420"/>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solidFill>
                  <a:srgbClr val="C00000"/>
                </a:solidFill>
                <a:latin typeface="+mj-ea"/>
                <a:ea typeface="+mj-ea"/>
              </a:rPr>
              <a:t>请求满足</a:t>
            </a:r>
            <a:endParaRPr lang="zh-CN" altLang="zh-CN" sz="1600">
              <a:solidFill>
                <a:srgbClr val="C00000"/>
              </a:solidFill>
              <a:latin typeface="+mj-ea"/>
              <a:ea typeface="+mj-ea"/>
            </a:endParaRPr>
          </a:p>
        </p:txBody>
      </p:sp>
      <p:sp>
        <p:nvSpPr>
          <p:cNvPr id="12" name="Line 14"/>
          <p:cNvSpPr>
            <a:spLocks noChangeShapeType="1"/>
          </p:cNvSpPr>
          <p:nvPr/>
        </p:nvSpPr>
        <p:spPr bwMode="auto">
          <a:xfrm>
            <a:off x="6452279" y="5516400"/>
            <a:ext cx="0" cy="317759"/>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5"/>
          <p:cNvSpPr>
            <a:spLocks noChangeShapeType="1"/>
          </p:cNvSpPr>
          <p:nvPr/>
        </p:nvSpPr>
        <p:spPr bwMode="auto">
          <a:xfrm>
            <a:off x="6452279" y="5842306"/>
            <a:ext cx="193487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6"/>
          <p:cNvSpPr>
            <a:spLocks noChangeAspect="1" noChangeShapeType="1"/>
          </p:cNvSpPr>
          <p:nvPr/>
        </p:nvSpPr>
        <p:spPr bwMode="auto">
          <a:xfrm flipV="1">
            <a:off x="8387151" y="2334740"/>
            <a:ext cx="1273" cy="3504511"/>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flipH="1">
            <a:off x="6452279" y="2327610"/>
            <a:ext cx="193487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a:off x="6452279" y="2326592"/>
            <a:ext cx="0" cy="476638"/>
          </a:xfrm>
          <a:prstGeom prst="line">
            <a:avLst/>
          </a:prstGeom>
          <a:noFill/>
          <a:ln w="19050">
            <a:solidFill>
              <a:schemeClr val="accent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pic>
        <p:nvPicPr>
          <p:cNvPr id="296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5783" y="1060197"/>
            <a:ext cx="1432000" cy="680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4905783" y="1757244"/>
            <a:ext cx="1470188" cy="584775"/>
          </a:xfrm>
          <a:prstGeom prst="rect">
            <a:avLst/>
          </a:prstGeom>
          <a:noFill/>
        </p:spPr>
        <p:txBody>
          <a:bodyPr wrap="square" rtlCol="0">
            <a:spAutoFit/>
          </a:bodyPr>
          <a:lstStyle/>
          <a:p>
            <a:r>
              <a:rPr lang="zh-CN" altLang="en-US" sz="1600" dirty="0" smtClean="0"/>
              <a:t>长按</a:t>
            </a:r>
            <a:r>
              <a:rPr lang="en-US" altLang="zh-CN" sz="1600" dirty="0" smtClean="0"/>
              <a:t>Home</a:t>
            </a:r>
            <a:r>
              <a:rPr lang="zh-CN" altLang="en-US" sz="1600" dirty="0" smtClean="0"/>
              <a:t>键启动小爱同学</a:t>
            </a:r>
            <a:endParaRPr lang="zh-CN" altLang="en-US" sz="1600" dirty="0"/>
          </a:p>
        </p:txBody>
      </p:sp>
      <p:pic>
        <p:nvPicPr>
          <p:cNvPr id="29701" name="Picture 5" descr="https://timgsa.baidu.com/timg?image&amp;quality=80&amp;size=b9999_10000&amp;sec=1588703530623&amp;di=bd0117ecfd7bdac33fea2bf83d95498f&amp;imgtype=0&amp;src=http%3A%2F%2Fbpic.588ku.com%2Felement_origin_min_pic%2F01%2F53%2F88%2F015746f17c34a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0308" y="1060197"/>
            <a:ext cx="746656" cy="680738"/>
          </a:xfrm>
          <a:prstGeom prst="rect">
            <a:avLst/>
          </a:prstGeom>
          <a:noFill/>
          <a:extLst>
            <a:ext uri="{909E8E84-426E-40DD-AFC4-6F175D3DCCD1}">
              <a14:hiddenFill xmlns:a14="http://schemas.microsoft.com/office/drawing/2010/main">
                <a:solidFill>
                  <a:srgbClr val="FFFFFF"/>
                </a:solidFill>
              </a14:hiddenFill>
            </a:ext>
          </a:extLst>
        </p:spPr>
      </p:pic>
      <p:sp>
        <p:nvSpPr>
          <p:cNvPr id="20" name="右箭头 19"/>
          <p:cNvSpPr/>
          <p:nvPr/>
        </p:nvSpPr>
        <p:spPr>
          <a:xfrm>
            <a:off x="6375971" y="1220544"/>
            <a:ext cx="81433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t>等待指令</a:t>
            </a:r>
            <a:endParaRPr lang="zh-CN" altLang="en-US" dirty="0"/>
          </a:p>
        </p:txBody>
      </p:sp>
      <p:sp>
        <p:nvSpPr>
          <p:cNvPr id="24" name="TextBox 23"/>
          <p:cNvSpPr txBox="1"/>
          <p:nvPr/>
        </p:nvSpPr>
        <p:spPr>
          <a:xfrm>
            <a:off x="6954871" y="1757244"/>
            <a:ext cx="1217529" cy="338554"/>
          </a:xfrm>
          <a:prstGeom prst="rect">
            <a:avLst/>
          </a:prstGeom>
          <a:noFill/>
        </p:spPr>
        <p:txBody>
          <a:bodyPr wrap="square" rtlCol="0">
            <a:spAutoFit/>
          </a:bodyPr>
          <a:lstStyle/>
          <a:p>
            <a:r>
              <a:rPr lang="zh-CN" altLang="en-US" sz="1600" dirty="0" smtClean="0"/>
              <a:t>“讲笑话”</a:t>
            </a:r>
            <a:endParaRPr lang="zh-CN" altLang="en-US" sz="1600" dirty="0"/>
          </a:p>
        </p:txBody>
      </p:sp>
      <p:sp>
        <p:nvSpPr>
          <p:cNvPr id="21" name="手杖形箭头 20"/>
          <p:cNvSpPr/>
          <p:nvPr/>
        </p:nvSpPr>
        <p:spPr>
          <a:xfrm flipH="1">
            <a:off x="5621783" y="802804"/>
            <a:ext cx="2016224" cy="245922"/>
          </a:xfrm>
          <a:prstGeom prst="uturnArrow">
            <a:avLst>
              <a:gd name="adj1" fmla="val 30635"/>
              <a:gd name="adj2" fmla="val 25000"/>
              <a:gd name="adj3" fmla="val 23709"/>
              <a:gd name="adj4" fmla="val 39877"/>
              <a:gd name="adj5" fmla="val 970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TextBox 21"/>
          <p:cNvSpPr txBox="1"/>
          <p:nvPr/>
        </p:nvSpPr>
        <p:spPr>
          <a:xfrm>
            <a:off x="5550112" y="607988"/>
            <a:ext cx="2159566" cy="307777"/>
          </a:xfrm>
          <a:prstGeom prst="rect">
            <a:avLst/>
          </a:prstGeom>
          <a:noFill/>
        </p:spPr>
        <p:txBody>
          <a:bodyPr wrap="none" rtlCol="0">
            <a:spAutoFit/>
          </a:bodyPr>
          <a:lstStyle/>
          <a:p>
            <a:r>
              <a:rPr lang="zh-CN" altLang="en-US" sz="1400" dirty="0" smtClean="0"/>
              <a:t>获得指令，继续执行程序</a:t>
            </a:r>
            <a:endParaRPr lang="zh-CN" altLang="en-US" sz="1400" dirty="0"/>
          </a:p>
        </p:txBody>
      </p:sp>
    </p:spTree>
    <p:extLst>
      <p:ext uri="{BB962C8B-B14F-4D97-AF65-F5344CB8AC3E}">
        <p14:creationId xmlns:p14="http://schemas.microsoft.com/office/powerpoint/2010/main" val="163300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250"/>
                                        <p:tgtEl>
                                          <p:spTgt spid="12"/>
                                        </p:tgtEl>
                                      </p:cBhvr>
                                    </p:animEffect>
                                  </p:childTnLst>
                                </p:cTn>
                              </p:par>
                            </p:childTnLst>
                          </p:cTn>
                        </p:par>
                        <p:par>
                          <p:cTn id="40" fill="hold">
                            <p:stCondLst>
                              <p:cond delay="25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250"/>
                                        <p:tgtEl>
                                          <p:spTgt spid="13"/>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250"/>
                                        <p:tgtEl>
                                          <p:spTgt spid="14"/>
                                        </p:tgtEl>
                                      </p:cBhvr>
                                    </p:animEffect>
                                  </p:childTnLst>
                                </p:cTn>
                              </p:par>
                            </p:childTnLst>
                          </p:cTn>
                        </p:par>
                        <p:par>
                          <p:cTn id="48" fill="hold">
                            <p:stCondLst>
                              <p:cond delay="750"/>
                            </p:stCondLst>
                            <p:childTnLst>
                              <p:par>
                                <p:cTn id="49" presetID="22" presetClass="entr" presetSubtype="2"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right)">
                                      <p:cBhvr>
                                        <p:cTn id="51" dur="250"/>
                                        <p:tgtEl>
                                          <p:spTgt spid="15"/>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25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29699"/>
                                        </p:tgtEl>
                                        <p:attrNameLst>
                                          <p:attrName>style.visibility</p:attrName>
                                        </p:attrNameLst>
                                      </p:cBhvr>
                                      <p:to>
                                        <p:strVal val="visible"/>
                                      </p:to>
                                    </p:set>
                                    <p:animEffect transition="in" filter="fade">
                                      <p:cBhvr>
                                        <p:cTn id="63" dur="500"/>
                                        <p:tgtEl>
                                          <p:spTgt spid="2969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701"/>
                                        </p:tgtEl>
                                        <p:attrNameLst>
                                          <p:attrName>style.visibility</p:attrName>
                                        </p:attrNameLst>
                                      </p:cBhvr>
                                      <p:to>
                                        <p:strVal val="visible"/>
                                      </p:to>
                                    </p:set>
                                    <p:animEffect transition="in" filter="fade">
                                      <p:cBhvr>
                                        <p:cTn id="73" dur="500"/>
                                        <p:tgtEl>
                                          <p:spTgt spid="2970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wipe(right)">
                                      <p:cBhvr>
                                        <p:cTn id="81" dur="500"/>
                                        <p:tgtEl>
                                          <p:spTgt spid="2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9" grpId="0"/>
      <p:bldP spid="20" grpId="0" animBg="1"/>
      <p:bldP spid="24" grpId="0"/>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采样模式</a:t>
            </a:r>
            <a:endParaRPr lang="zh-CN" altLang="en-US" dirty="0"/>
          </a:p>
        </p:txBody>
      </p:sp>
      <p:sp>
        <p:nvSpPr>
          <p:cNvPr id="3" name="内容占位符 2"/>
          <p:cNvSpPr>
            <a:spLocks noGrp="1"/>
          </p:cNvSpPr>
          <p:nvPr>
            <p:ph idx="1"/>
          </p:nvPr>
        </p:nvSpPr>
        <p:spPr/>
        <p:txBody>
          <a:bodyPr/>
          <a:lstStyle/>
          <a:p>
            <a:r>
              <a:rPr lang="zh-CN" altLang="en-US" dirty="0"/>
              <a:t>输入设备和应用程序独立地工作。输入设备连续不断地把信息输入进来，信息的输入和应用程序中的输入命令无关。应用程序在处理其它数据的同时，输入设备也在工作，</a:t>
            </a:r>
            <a:r>
              <a:rPr lang="zh-CN" altLang="en-US" dirty="0">
                <a:solidFill>
                  <a:srgbClr val="C00000"/>
                </a:solidFill>
              </a:rPr>
              <a:t>新的输入数据替换以前的输入数据</a:t>
            </a:r>
            <a:r>
              <a:rPr lang="zh-CN" altLang="en-US" dirty="0"/>
              <a:t>。当应用程序遇到取样命令时，读取当前保存的输入设备数据</a:t>
            </a:r>
          </a:p>
        </p:txBody>
      </p:sp>
      <p:sp>
        <p:nvSpPr>
          <p:cNvPr id="5" name="Text Box 21"/>
          <p:cNvSpPr txBox="1">
            <a:spLocks noChangeArrowheads="1"/>
          </p:cNvSpPr>
          <p:nvPr/>
        </p:nvSpPr>
        <p:spPr bwMode="auto">
          <a:xfrm>
            <a:off x="2063550" y="4929647"/>
            <a:ext cx="1022761"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程序工作</a:t>
            </a:r>
            <a:endParaRPr lang="zh-CN" altLang="zh-CN" sz="1600" dirty="0"/>
          </a:p>
        </p:txBody>
      </p:sp>
      <p:sp>
        <p:nvSpPr>
          <p:cNvPr id="6" name="Text Box 20"/>
          <p:cNvSpPr txBox="1">
            <a:spLocks noChangeArrowheads="1"/>
          </p:cNvSpPr>
          <p:nvPr/>
        </p:nvSpPr>
        <p:spPr bwMode="auto">
          <a:xfrm>
            <a:off x="2074814" y="5808585"/>
            <a:ext cx="1023888"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数据采样</a:t>
            </a:r>
            <a:endParaRPr lang="zh-CN" altLang="zh-CN" sz="1600" dirty="0"/>
          </a:p>
        </p:txBody>
      </p:sp>
      <p:sp>
        <p:nvSpPr>
          <p:cNvPr id="7" name="Line 19"/>
          <p:cNvSpPr>
            <a:spLocks noChangeShapeType="1"/>
          </p:cNvSpPr>
          <p:nvPr/>
        </p:nvSpPr>
        <p:spPr bwMode="auto">
          <a:xfrm>
            <a:off x="2579436" y="5360238"/>
            <a:ext cx="0" cy="445018"/>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8"/>
          <p:cNvSpPr>
            <a:spLocks noChangeShapeType="1"/>
          </p:cNvSpPr>
          <p:nvPr/>
        </p:nvSpPr>
        <p:spPr bwMode="auto">
          <a:xfrm flipH="1">
            <a:off x="2579436" y="6236957"/>
            <a:ext cx="7885" cy="16868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7"/>
          <p:cNvSpPr>
            <a:spLocks noChangeShapeType="1"/>
          </p:cNvSpPr>
          <p:nvPr/>
        </p:nvSpPr>
        <p:spPr bwMode="auto">
          <a:xfrm flipH="1">
            <a:off x="1556675" y="6405642"/>
            <a:ext cx="10137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flipV="1">
            <a:off x="1556675" y="4760962"/>
            <a:ext cx="0" cy="16446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5"/>
          <p:cNvSpPr>
            <a:spLocks noChangeShapeType="1"/>
          </p:cNvSpPr>
          <p:nvPr/>
        </p:nvSpPr>
        <p:spPr bwMode="auto">
          <a:xfrm>
            <a:off x="1547664" y="4760962"/>
            <a:ext cx="1034025"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4"/>
          <p:cNvSpPr>
            <a:spLocks noChangeShapeType="1"/>
          </p:cNvSpPr>
          <p:nvPr/>
        </p:nvSpPr>
        <p:spPr bwMode="auto">
          <a:xfrm>
            <a:off x="2579436" y="4767621"/>
            <a:ext cx="0" cy="173124"/>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H="1">
            <a:off x="3088564" y="6034979"/>
            <a:ext cx="811000" cy="0"/>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2"/>
          <p:cNvSpPr txBox="1">
            <a:spLocks noChangeArrowheads="1"/>
          </p:cNvSpPr>
          <p:nvPr/>
        </p:nvSpPr>
        <p:spPr bwMode="auto">
          <a:xfrm>
            <a:off x="5927065" y="5786390"/>
            <a:ext cx="1022761"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数据生成</a:t>
            </a:r>
            <a:endParaRPr lang="zh-CN" altLang="zh-CN" sz="1600" dirty="0"/>
          </a:p>
        </p:txBody>
      </p:sp>
      <p:sp>
        <p:nvSpPr>
          <p:cNvPr id="15" name="Text Box 11"/>
          <p:cNvSpPr txBox="1">
            <a:spLocks noChangeArrowheads="1"/>
          </p:cNvSpPr>
          <p:nvPr/>
        </p:nvSpPr>
        <p:spPr bwMode="auto">
          <a:xfrm>
            <a:off x="3780167" y="5837440"/>
            <a:ext cx="1311117" cy="393969"/>
          </a:xfrm>
          <a:prstGeom prst="rect">
            <a:avLst/>
          </a:prstGeom>
          <a:solidFill>
            <a:srgbClr val="FFFFFF"/>
          </a:solidFill>
          <a:ln w="19050">
            <a:solidFill>
              <a:schemeClr val="tx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数据缓存区</a:t>
            </a:r>
            <a:endParaRPr lang="zh-CN" altLang="zh-CN" sz="1600" dirty="0"/>
          </a:p>
        </p:txBody>
      </p:sp>
      <p:sp>
        <p:nvSpPr>
          <p:cNvPr id="16" name="Line 10"/>
          <p:cNvSpPr>
            <a:spLocks noChangeShapeType="1"/>
          </p:cNvSpPr>
          <p:nvPr/>
        </p:nvSpPr>
        <p:spPr bwMode="auto">
          <a:xfrm flipH="1">
            <a:off x="5111559" y="6043857"/>
            <a:ext cx="811000" cy="0"/>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9"/>
          <p:cNvSpPr txBox="1">
            <a:spLocks noChangeArrowheads="1"/>
          </p:cNvSpPr>
          <p:nvPr/>
        </p:nvSpPr>
        <p:spPr bwMode="auto">
          <a:xfrm>
            <a:off x="5927065" y="4929647"/>
            <a:ext cx="1402354"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a:latin typeface="宋体" pitchFamily="2" charset="-122"/>
                <a:cs typeface="Times New Roman" pitchFamily="18" charset="0"/>
              </a:rPr>
              <a:t>输入设备工作</a:t>
            </a:r>
            <a:endParaRPr lang="zh-CN" altLang="zh-CN" sz="1600"/>
          </a:p>
        </p:txBody>
      </p:sp>
      <p:sp>
        <p:nvSpPr>
          <p:cNvPr id="18" name="Line 8"/>
          <p:cNvSpPr>
            <a:spLocks noChangeShapeType="1"/>
          </p:cNvSpPr>
          <p:nvPr/>
        </p:nvSpPr>
        <p:spPr bwMode="auto">
          <a:xfrm>
            <a:off x="6449709" y="5341372"/>
            <a:ext cx="0" cy="445018"/>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7"/>
          <p:cNvSpPr>
            <a:spLocks noChangeShapeType="1"/>
          </p:cNvSpPr>
          <p:nvPr/>
        </p:nvSpPr>
        <p:spPr bwMode="auto">
          <a:xfrm>
            <a:off x="6454215" y="6214761"/>
            <a:ext cx="0" cy="18533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
          <p:cNvSpPr>
            <a:spLocks noChangeShapeType="1"/>
          </p:cNvSpPr>
          <p:nvPr/>
        </p:nvSpPr>
        <p:spPr bwMode="auto">
          <a:xfrm>
            <a:off x="6454215" y="6405642"/>
            <a:ext cx="1013750"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5"/>
          <p:cNvSpPr>
            <a:spLocks noChangeShapeType="1"/>
          </p:cNvSpPr>
          <p:nvPr/>
        </p:nvSpPr>
        <p:spPr bwMode="auto">
          <a:xfrm flipV="1">
            <a:off x="7476976" y="4655534"/>
            <a:ext cx="0" cy="1744559"/>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
          <p:cNvSpPr>
            <a:spLocks noChangeShapeType="1"/>
          </p:cNvSpPr>
          <p:nvPr/>
        </p:nvSpPr>
        <p:spPr bwMode="auto">
          <a:xfrm flipH="1">
            <a:off x="6449709" y="4655534"/>
            <a:ext cx="1013750"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
          <p:cNvSpPr>
            <a:spLocks noChangeShapeType="1"/>
          </p:cNvSpPr>
          <p:nvPr/>
        </p:nvSpPr>
        <p:spPr bwMode="auto">
          <a:xfrm>
            <a:off x="6458720" y="4661083"/>
            <a:ext cx="0" cy="279662"/>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 name="笑脸 24"/>
          <p:cNvSpPr/>
          <p:nvPr/>
        </p:nvSpPr>
        <p:spPr>
          <a:xfrm>
            <a:off x="5111559" y="5524507"/>
            <a:ext cx="432048" cy="432048"/>
          </a:xfrm>
          <a:prstGeom prst="smileyFac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578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500"/>
                            </p:stCondLst>
                            <p:childTnLst>
                              <p:par>
                                <p:cTn id="33" presetID="44" presetClass="path" presetSubtype="0" accel="50000" decel="50000" fill="hold" grpId="0" nodeType="afterEffect">
                                  <p:stCondLst>
                                    <p:cond delay="0"/>
                                  </p:stCondLst>
                                  <p:childTnLst>
                                    <p:animMotion origin="layout" path="M 1.11111E-6 -0.01156 L -0.02639 -0.04301 C -0.03195 -0.05018 -0.04028 -0.05388 -0.04896 -0.05388 C -0.05868 -0.05388 -0.06667 -0.05018 -0.07222 -0.04301 L -0.09844 -0.01156 " pathEditMode="relative" rAng="0" ptsTypes="FffFF">
                                      <p:cBhvr>
                                        <p:cTn id="34" dur="1000" fill="hold"/>
                                        <p:tgtEl>
                                          <p:spTgt spid="25"/>
                                        </p:tgtEl>
                                        <p:attrNameLst>
                                          <p:attrName>ppt_x</p:attrName>
                                          <p:attrName>ppt_y</p:attrName>
                                        </p:attrNameLst>
                                      </p:cBhvr>
                                      <p:rCtr x="-4931" y="-2128"/>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250"/>
                                        <p:tgtEl>
                                          <p:spTgt spid="19"/>
                                        </p:tgtEl>
                                      </p:cBhvr>
                                    </p:animEffect>
                                  </p:childTnLst>
                                </p:cTn>
                              </p:par>
                            </p:childTnLst>
                          </p:cTn>
                        </p:par>
                        <p:par>
                          <p:cTn id="40" fill="hold">
                            <p:stCondLst>
                              <p:cond delay="25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250"/>
                                        <p:tgtEl>
                                          <p:spTgt spid="20"/>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250"/>
                                        <p:tgtEl>
                                          <p:spTgt spid="21"/>
                                        </p:tgtEl>
                                      </p:cBhvr>
                                    </p:animEffect>
                                  </p:childTnLst>
                                </p:cTn>
                              </p:par>
                            </p:childTnLst>
                          </p:cTn>
                        </p:par>
                        <p:par>
                          <p:cTn id="48" fill="hold">
                            <p:stCondLst>
                              <p:cond delay="750"/>
                            </p:stCondLst>
                            <p:childTnLst>
                              <p:par>
                                <p:cTn id="49" presetID="22" presetClass="entr" presetSubtype="2"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250"/>
                                        <p:tgtEl>
                                          <p:spTgt spid="22"/>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25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up)">
                                      <p:cBhvr>
                                        <p:cTn id="65" dur="500"/>
                                        <p:tgtEl>
                                          <p:spTgt spid="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right)">
                                      <p:cBhvr>
                                        <p:cTn id="74" dur="500"/>
                                        <p:tgtEl>
                                          <p:spTgt spid="13"/>
                                        </p:tgtEl>
                                      </p:cBhvr>
                                    </p:animEffect>
                                  </p:childTnLst>
                                </p:cTn>
                              </p:par>
                            </p:childTnLst>
                          </p:cTn>
                        </p:par>
                        <p:par>
                          <p:cTn id="75" fill="hold">
                            <p:stCondLst>
                              <p:cond delay="500"/>
                            </p:stCondLst>
                            <p:childTnLst>
                              <p:par>
                                <p:cTn id="76" presetID="44" presetClass="path" presetSubtype="0" accel="50000" decel="50000" fill="hold" grpId="2" nodeType="afterEffect">
                                  <p:stCondLst>
                                    <p:cond delay="0"/>
                                  </p:stCondLst>
                                  <p:childTnLst>
                                    <p:animMotion origin="layout" path="M -0.09844 -0.01156 L -0.12813 -0.04301 C -0.1342 -0.05018 -0.14358 -0.05388 -0.15313 -0.05388 C -0.16424 -0.05388 -0.17292 -0.05018 -0.17917 -0.04301 L -0.20868 -0.01156 " pathEditMode="relative" rAng="0" ptsTypes="FffFF">
                                      <p:cBhvr>
                                        <p:cTn id="77" dur="1000" fill="hold"/>
                                        <p:tgtEl>
                                          <p:spTgt spid="25"/>
                                        </p:tgtEl>
                                        <p:attrNameLst>
                                          <p:attrName>ppt_x</p:attrName>
                                          <p:attrName>ppt_y</p:attrName>
                                        </p:attrNameLst>
                                      </p:cBhvr>
                                      <p:rCtr x="-5521" y="-2128"/>
                                    </p:animMotion>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up)">
                                      <p:cBhvr>
                                        <p:cTn id="82" dur="250"/>
                                        <p:tgtEl>
                                          <p:spTgt spid="8"/>
                                        </p:tgtEl>
                                      </p:cBhvr>
                                    </p:animEffect>
                                  </p:childTnLst>
                                </p:cTn>
                              </p:par>
                            </p:childTnLst>
                          </p:cTn>
                        </p:par>
                        <p:par>
                          <p:cTn id="83" fill="hold">
                            <p:stCondLst>
                              <p:cond delay="250"/>
                            </p:stCondLst>
                            <p:childTnLst>
                              <p:par>
                                <p:cTn id="84" presetID="22" presetClass="entr" presetSubtype="2"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right)">
                                      <p:cBhvr>
                                        <p:cTn id="86" dur="250"/>
                                        <p:tgtEl>
                                          <p:spTgt spid="9"/>
                                        </p:tgtEl>
                                      </p:cBhvr>
                                    </p:animEffect>
                                  </p:childTnLst>
                                </p:cTn>
                              </p:par>
                            </p:childTnLst>
                          </p:cTn>
                        </p:par>
                        <p:par>
                          <p:cTn id="87" fill="hold">
                            <p:stCondLst>
                              <p:cond delay="500"/>
                            </p:stCondLst>
                            <p:childTnLst>
                              <p:par>
                                <p:cTn id="88" presetID="22" presetClass="entr" presetSubtype="4"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down)">
                                      <p:cBhvr>
                                        <p:cTn id="90" dur="250"/>
                                        <p:tgtEl>
                                          <p:spTgt spid="10"/>
                                        </p:tgtEl>
                                      </p:cBhvr>
                                    </p:animEffect>
                                  </p:childTnLst>
                                </p:cTn>
                              </p:par>
                            </p:childTnLst>
                          </p:cTn>
                        </p:par>
                        <p:par>
                          <p:cTn id="91" fill="hold">
                            <p:stCondLst>
                              <p:cond delay="750"/>
                            </p:stCondLst>
                            <p:childTnLst>
                              <p:par>
                                <p:cTn id="92" presetID="22" presetClass="entr" presetSubtype="8"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ipe(left)">
                                      <p:cBhvr>
                                        <p:cTn id="94" dur="250"/>
                                        <p:tgtEl>
                                          <p:spTgt spid="11"/>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wipe(up)">
                                      <p:cBhvr>
                                        <p:cTn id="98"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5" grpId="1" animBg="1"/>
      <p:bldP spid="25"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采样模式</a:t>
            </a:r>
            <a:endParaRPr lang="zh-CN" altLang="en-US" dirty="0"/>
          </a:p>
        </p:txBody>
      </p:sp>
      <p:sp>
        <p:nvSpPr>
          <p:cNvPr id="3" name="内容占位符 2"/>
          <p:cNvSpPr>
            <a:spLocks noGrp="1"/>
          </p:cNvSpPr>
          <p:nvPr>
            <p:ph idx="1"/>
          </p:nvPr>
        </p:nvSpPr>
        <p:spPr/>
        <p:txBody>
          <a:bodyPr/>
          <a:lstStyle/>
          <a:p>
            <a:r>
              <a:rPr lang="zh-CN" altLang="en-US" dirty="0"/>
              <a:t>输入设备和应用程序独立地工作。输入设备连续不断地把信息输入进来，信息的输入和应用程序中的输入命令无关。应用程序在处理其它数据的同时，输入设备也在工作，</a:t>
            </a:r>
            <a:r>
              <a:rPr lang="zh-CN" altLang="en-US" dirty="0">
                <a:solidFill>
                  <a:srgbClr val="C00000"/>
                </a:solidFill>
              </a:rPr>
              <a:t>新的输入数据替换以前的输入数据</a:t>
            </a:r>
            <a:r>
              <a:rPr lang="zh-CN" altLang="en-US" dirty="0"/>
              <a:t>。当应用程序遇到取样命令时，读取当前保存的输入设备数据</a:t>
            </a:r>
          </a:p>
        </p:txBody>
      </p:sp>
      <p:sp>
        <p:nvSpPr>
          <p:cNvPr id="5" name="Text Box 21"/>
          <p:cNvSpPr txBox="1">
            <a:spLocks noChangeArrowheads="1"/>
          </p:cNvSpPr>
          <p:nvPr/>
        </p:nvSpPr>
        <p:spPr bwMode="auto">
          <a:xfrm>
            <a:off x="2063550" y="4929647"/>
            <a:ext cx="1022761"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程序工作</a:t>
            </a:r>
            <a:endParaRPr lang="zh-CN" altLang="zh-CN" sz="1600" dirty="0"/>
          </a:p>
        </p:txBody>
      </p:sp>
      <p:sp>
        <p:nvSpPr>
          <p:cNvPr id="6" name="Text Box 20"/>
          <p:cNvSpPr txBox="1">
            <a:spLocks noChangeArrowheads="1"/>
          </p:cNvSpPr>
          <p:nvPr/>
        </p:nvSpPr>
        <p:spPr bwMode="auto">
          <a:xfrm>
            <a:off x="2074814" y="5808585"/>
            <a:ext cx="1023888"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数据采样</a:t>
            </a:r>
            <a:endParaRPr lang="zh-CN" altLang="zh-CN" sz="1600" dirty="0"/>
          </a:p>
        </p:txBody>
      </p:sp>
      <p:sp>
        <p:nvSpPr>
          <p:cNvPr id="7" name="Line 19"/>
          <p:cNvSpPr>
            <a:spLocks noChangeShapeType="1"/>
          </p:cNvSpPr>
          <p:nvPr/>
        </p:nvSpPr>
        <p:spPr bwMode="auto">
          <a:xfrm>
            <a:off x="2579436" y="5360238"/>
            <a:ext cx="0" cy="445018"/>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H="1">
            <a:off x="3088564" y="6034979"/>
            <a:ext cx="811000" cy="0"/>
          </a:xfrm>
          <a:prstGeom prst="line">
            <a:avLst/>
          </a:prstGeom>
          <a:noFill/>
          <a:ln w="28575">
            <a:solidFill>
              <a:srgbClr val="0000FF"/>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2"/>
          <p:cNvSpPr txBox="1">
            <a:spLocks noChangeArrowheads="1"/>
          </p:cNvSpPr>
          <p:nvPr/>
        </p:nvSpPr>
        <p:spPr bwMode="auto">
          <a:xfrm>
            <a:off x="5927065" y="5786390"/>
            <a:ext cx="1022761"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数据生成</a:t>
            </a:r>
            <a:endParaRPr lang="zh-CN" altLang="zh-CN" sz="1600" dirty="0"/>
          </a:p>
        </p:txBody>
      </p:sp>
      <p:sp>
        <p:nvSpPr>
          <p:cNvPr id="15" name="Text Box 11"/>
          <p:cNvSpPr txBox="1">
            <a:spLocks noChangeArrowheads="1"/>
          </p:cNvSpPr>
          <p:nvPr/>
        </p:nvSpPr>
        <p:spPr bwMode="auto">
          <a:xfrm>
            <a:off x="3780167" y="5837440"/>
            <a:ext cx="1311117" cy="393969"/>
          </a:xfrm>
          <a:prstGeom prst="rect">
            <a:avLst/>
          </a:prstGeom>
          <a:solidFill>
            <a:srgbClr val="FFFFFF"/>
          </a:solidFill>
          <a:ln w="19050">
            <a:solidFill>
              <a:schemeClr val="tx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dirty="0">
                <a:latin typeface="宋体" pitchFamily="2" charset="-122"/>
                <a:cs typeface="Times New Roman" pitchFamily="18" charset="0"/>
              </a:rPr>
              <a:t>数据缓存区</a:t>
            </a:r>
            <a:endParaRPr lang="zh-CN" altLang="zh-CN" sz="1600" dirty="0"/>
          </a:p>
        </p:txBody>
      </p:sp>
      <p:sp>
        <p:nvSpPr>
          <p:cNvPr id="16" name="Line 10"/>
          <p:cNvSpPr>
            <a:spLocks noChangeShapeType="1"/>
          </p:cNvSpPr>
          <p:nvPr/>
        </p:nvSpPr>
        <p:spPr bwMode="auto">
          <a:xfrm flipH="1">
            <a:off x="5111559" y="6043857"/>
            <a:ext cx="811000" cy="0"/>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9"/>
          <p:cNvSpPr txBox="1">
            <a:spLocks noChangeArrowheads="1"/>
          </p:cNvSpPr>
          <p:nvPr/>
        </p:nvSpPr>
        <p:spPr bwMode="auto">
          <a:xfrm>
            <a:off x="5927065" y="4929647"/>
            <a:ext cx="1402354" cy="428371"/>
          </a:xfrm>
          <a:prstGeom prst="rect">
            <a:avLst/>
          </a:prstGeom>
          <a:solidFill>
            <a:srgbClr val="FFFFFF"/>
          </a:solidFill>
          <a:ln w="19050">
            <a:solidFill>
              <a:schemeClr val="accent1"/>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a:r>
              <a:rPr lang="zh-CN" altLang="zh-CN" sz="1600">
                <a:latin typeface="宋体" pitchFamily="2" charset="-122"/>
                <a:cs typeface="Times New Roman" pitchFamily="18" charset="0"/>
              </a:rPr>
              <a:t>输入设备工作</a:t>
            </a:r>
            <a:endParaRPr lang="zh-CN" altLang="zh-CN" sz="1600"/>
          </a:p>
        </p:txBody>
      </p:sp>
      <p:sp>
        <p:nvSpPr>
          <p:cNvPr id="18" name="Line 8"/>
          <p:cNvSpPr>
            <a:spLocks noChangeShapeType="1"/>
          </p:cNvSpPr>
          <p:nvPr/>
        </p:nvSpPr>
        <p:spPr bwMode="auto">
          <a:xfrm>
            <a:off x="6449709" y="5341372"/>
            <a:ext cx="0" cy="445018"/>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7"/>
          <p:cNvSpPr>
            <a:spLocks noChangeShapeType="1"/>
          </p:cNvSpPr>
          <p:nvPr/>
        </p:nvSpPr>
        <p:spPr bwMode="auto">
          <a:xfrm>
            <a:off x="6454215" y="6214761"/>
            <a:ext cx="0" cy="18533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
          <p:cNvSpPr>
            <a:spLocks noChangeShapeType="1"/>
          </p:cNvSpPr>
          <p:nvPr/>
        </p:nvSpPr>
        <p:spPr bwMode="auto">
          <a:xfrm>
            <a:off x="6454215" y="6405642"/>
            <a:ext cx="1013750"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5"/>
          <p:cNvSpPr>
            <a:spLocks noChangeShapeType="1"/>
          </p:cNvSpPr>
          <p:nvPr/>
        </p:nvSpPr>
        <p:spPr bwMode="auto">
          <a:xfrm flipV="1">
            <a:off x="7476976" y="4655534"/>
            <a:ext cx="0" cy="1744559"/>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
          <p:cNvSpPr>
            <a:spLocks noChangeShapeType="1"/>
          </p:cNvSpPr>
          <p:nvPr/>
        </p:nvSpPr>
        <p:spPr bwMode="auto">
          <a:xfrm flipH="1">
            <a:off x="6449709" y="4655534"/>
            <a:ext cx="1013750"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
          <p:cNvSpPr>
            <a:spLocks noChangeShapeType="1"/>
          </p:cNvSpPr>
          <p:nvPr/>
        </p:nvSpPr>
        <p:spPr bwMode="auto">
          <a:xfrm>
            <a:off x="6458720" y="4661083"/>
            <a:ext cx="0" cy="279662"/>
          </a:xfrm>
          <a:prstGeom prst="line">
            <a:avLst/>
          </a:prstGeom>
          <a:noFill/>
          <a:ln w="28575">
            <a:solidFill>
              <a:srgbClr val="C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 name="笑脸 24"/>
          <p:cNvSpPr/>
          <p:nvPr/>
        </p:nvSpPr>
        <p:spPr>
          <a:xfrm>
            <a:off x="5111559" y="5524507"/>
            <a:ext cx="432048" cy="432048"/>
          </a:xfrm>
          <a:prstGeom prst="smileyFac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635896" y="861764"/>
            <a:ext cx="4824536" cy="1200329"/>
          </a:xfrm>
          <a:prstGeom prst="rect">
            <a:avLst/>
          </a:prstGeom>
          <a:noFill/>
          <a:ln>
            <a:solidFill>
              <a:schemeClr val="tx1"/>
            </a:solidFill>
          </a:ln>
        </p:spPr>
        <p:txBody>
          <a:bodyPr wrap="square" rtlCol="0">
            <a:spAutoFit/>
          </a:bodyPr>
          <a:lstStyle/>
          <a:p>
            <a:r>
              <a:rPr lang="zh-CN" altLang="en-US" dirty="0" smtClean="0">
                <a:solidFill>
                  <a:srgbClr val="C00000"/>
                </a:solidFill>
              </a:rPr>
              <a:t>优点</a:t>
            </a:r>
            <a:r>
              <a:rPr lang="zh-CN" altLang="en-US" dirty="0" smtClean="0"/>
              <a:t>：</a:t>
            </a:r>
            <a:r>
              <a:rPr lang="zh-CN" altLang="en-US" dirty="0"/>
              <a:t>对连续的信息流输入比较方便，也可同时处理多个输入设备的输入</a:t>
            </a:r>
            <a:r>
              <a:rPr lang="zh-CN" altLang="en-US" dirty="0" smtClean="0"/>
              <a:t>信息</a:t>
            </a:r>
            <a:endParaRPr lang="en-US" altLang="zh-CN" dirty="0" smtClean="0"/>
          </a:p>
          <a:p>
            <a:r>
              <a:rPr lang="zh-CN" altLang="en-US" dirty="0" smtClean="0">
                <a:solidFill>
                  <a:srgbClr val="C00000"/>
                </a:solidFill>
              </a:rPr>
              <a:t>缺点</a:t>
            </a:r>
            <a:r>
              <a:rPr lang="zh-CN" altLang="en-US" dirty="0" smtClean="0"/>
              <a:t>：</a:t>
            </a:r>
            <a:r>
              <a:rPr lang="zh-CN" altLang="en-US" dirty="0"/>
              <a:t>当应用程序的处理时间较长时，可能会失掉某些输入信息</a:t>
            </a:r>
          </a:p>
        </p:txBody>
      </p:sp>
      <p:sp>
        <p:nvSpPr>
          <p:cNvPr id="24" name="心形 23"/>
          <p:cNvSpPr/>
          <p:nvPr/>
        </p:nvSpPr>
        <p:spPr>
          <a:xfrm>
            <a:off x="5076497" y="5563881"/>
            <a:ext cx="502171" cy="502171"/>
          </a:xfrm>
          <a:prstGeom prst="hear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28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44" presetClass="path" presetSubtype="0" accel="50000" decel="50000" fill="hold" grpId="0" nodeType="afterEffect">
                                  <p:stCondLst>
                                    <p:cond delay="0"/>
                                  </p:stCondLst>
                                  <p:childTnLst>
                                    <p:animMotion origin="layout" path="M 1.11111E-6 -0.01156 L -0.02639 -0.04301 C -0.03195 -0.05018 -0.04028 -0.05388 -0.04896 -0.05388 C -0.05868 -0.05388 -0.06667 -0.05018 -0.07222 -0.04301 L -0.09844 -0.01156 " pathEditMode="relative" rAng="0" ptsTypes="FffFF">
                                      <p:cBhvr>
                                        <p:cTn id="18" dur="1000" fill="hold"/>
                                        <p:tgtEl>
                                          <p:spTgt spid="25"/>
                                        </p:tgtEl>
                                        <p:attrNameLst>
                                          <p:attrName>ppt_x</p:attrName>
                                          <p:attrName>ppt_y</p:attrName>
                                        </p:attrNameLst>
                                      </p:cBhvr>
                                      <p:rCtr x="-4931" y="-2128"/>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250"/>
                                        <p:tgtEl>
                                          <p:spTgt spid="19"/>
                                        </p:tgtEl>
                                      </p:cBhvr>
                                    </p:animEffect>
                                  </p:childTnLst>
                                </p:cTn>
                              </p:par>
                            </p:childTnLst>
                          </p:cTn>
                        </p:par>
                        <p:par>
                          <p:cTn id="24" fill="hold">
                            <p:stCondLst>
                              <p:cond delay="25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250"/>
                                        <p:tgtEl>
                                          <p:spTgt spid="20"/>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50"/>
                                        <p:tgtEl>
                                          <p:spTgt spid="21"/>
                                        </p:tgtEl>
                                      </p:cBhvr>
                                    </p:animEffect>
                                  </p:childTnLst>
                                </p:cTn>
                              </p:par>
                            </p:childTnLst>
                          </p:cTn>
                        </p:par>
                        <p:par>
                          <p:cTn id="32" fill="hold">
                            <p:stCondLst>
                              <p:cond delay="750"/>
                            </p:stCondLst>
                            <p:childTnLst>
                              <p:par>
                                <p:cTn id="33" presetID="22" presetClass="entr" presetSubtype="2"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right)">
                                      <p:cBhvr>
                                        <p:cTn id="35" dur="250"/>
                                        <p:tgtEl>
                                          <p:spTgt spid="22"/>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2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1"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up)">
                                      <p:cBhvr>
                                        <p:cTn id="44" dur="500"/>
                                        <p:tgtEl>
                                          <p:spTgt spid="18"/>
                                        </p:tgtEl>
                                      </p:cBhvr>
                                    </p:animEffect>
                                  </p:childTnLst>
                                </p:cTn>
                              </p:par>
                            </p:childTnLst>
                          </p:cTn>
                        </p:par>
                        <p:par>
                          <p:cTn id="45" fill="hold">
                            <p:stCondLst>
                              <p:cond delay="500"/>
                            </p:stCondLst>
                            <p:childTnLst>
                              <p:par>
                                <p:cTn id="46" presetID="22" presetClass="entr" presetSubtype="2" fill="hold" grpId="1"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right)">
                                      <p:cBhvr>
                                        <p:cTn id="48" dur="500"/>
                                        <p:tgtEl>
                                          <p:spTgt spid="16"/>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44" presetClass="path" presetSubtype="0" accel="50000" decel="50000" fill="hold" grpId="1" nodeType="clickEffect">
                                  <p:stCondLst>
                                    <p:cond delay="0"/>
                                  </p:stCondLst>
                                  <p:childTnLst>
                                    <p:animMotion origin="layout" path="M 1.11111E-6 -0.02243 L -0.02639 -0.04579 C -0.03195 -0.05111 -0.04028 -0.05388 -0.04896 -0.05388 C -0.05868 -0.05388 -0.06667 -0.05111 -0.07222 -0.04579 L -0.09844 -0.02243 " pathEditMode="relative" rAng="0" ptsTypes="FffFF">
                                      <p:cBhvr>
                                        <p:cTn id="56" dur="2000" fill="hold"/>
                                        <p:tgtEl>
                                          <p:spTgt spid="24"/>
                                        </p:tgtEl>
                                        <p:attrNameLst>
                                          <p:attrName>ppt_x</p:attrName>
                                          <p:attrName>ppt_y</p:attrName>
                                        </p:attrNameLst>
                                      </p:cBhvr>
                                      <p:rCtr x="-4931" y="-1573"/>
                                    </p:animMotion>
                                  </p:childTnLst>
                                </p:cTn>
                              </p:par>
                            </p:childTnLst>
                          </p:cTn>
                        </p:par>
                        <p:par>
                          <p:cTn id="57" fill="hold">
                            <p:stCondLst>
                              <p:cond delay="2000"/>
                            </p:stCondLst>
                            <p:childTnLst>
                              <p:par>
                                <p:cTn id="58" presetID="10" presetClass="exit" presetSubtype="0" fill="hold" grpId="3" nodeType="afterEffect">
                                  <p:stCondLst>
                                    <p:cond delay="0"/>
                                  </p:stCondLst>
                                  <p:childTnLst>
                                    <p:animEffect transition="out" filter="fade">
                                      <p:cBhvr>
                                        <p:cTn id="59" dur="500"/>
                                        <p:tgtEl>
                                          <p:spTgt spid="25"/>
                                        </p:tgtEl>
                                      </p:cBhvr>
                                    </p:animEffect>
                                    <p:set>
                                      <p:cBhvr>
                                        <p:cTn id="60" dur="1" fill="hold">
                                          <p:stCondLst>
                                            <p:cond delay="499"/>
                                          </p:stCondLst>
                                        </p:cTn>
                                        <p:tgtEl>
                                          <p:spTgt spid="2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up)">
                                      <p:cBhvr>
                                        <p:cTn id="65" dur="500"/>
                                        <p:tgtEl>
                                          <p:spTgt spid="7"/>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right)">
                                      <p:cBhvr>
                                        <p:cTn id="69" dur="500"/>
                                        <p:tgtEl>
                                          <p:spTgt spid="13"/>
                                        </p:tgtEl>
                                      </p:cBhvr>
                                    </p:animEffect>
                                  </p:childTnLst>
                                </p:cTn>
                              </p:par>
                            </p:childTnLst>
                          </p:cTn>
                        </p:par>
                        <p:par>
                          <p:cTn id="70" fill="hold">
                            <p:stCondLst>
                              <p:cond delay="1000"/>
                            </p:stCondLst>
                            <p:childTnLst>
                              <p:par>
                                <p:cTn id="71" presetID="44" presetClass="path" presetSubtype="0" accel="50000" decel="50000" fill="hold" grpId="2" nodeType="afterEffect">
                                  <p:stCondLst>
                                    <p:cond delay="0"/>
                                  </p:stCondLst>
                                  <p:childTnLst>
                                    <p:animMotion origin="layout" path="M -0.09844 -0.02243 L -0.12587 -0.04579 C -0.1316 -0.05111 -0.14028 -0.05388 -0.14931 -0.05388 C -0.15938 -0.05388 -0.16754 -0.05111 -0.17344 -0.04579 L -0.2007 -0.02243 " pathEditMode="relative" rAng="0" ptsTypes="FffFF">
                                      <p:cBhvr>
                                        <p:cTn id="72" dur="1000" fill="hold"/>
                                        <p:tgtEl>
                                          <p:spTgt spid="24"/>
                                        </p:tgtEl>
                                        <p:attrNameLst>
                                          <p:attrName>ppt_x</p:attrName>
                                          <p:attrName>ppt_y</p:attrName>
                                        </p:attrNameLst>
                                      </p:cBhvr>
                                      <p:rCtr x="-5122" y="-15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6" grpId="0" animBg="1"/>
      <p:bldP spid="16" grpId="1" animBg="1"/>
      <p:bldP spid="18" grpId="0" animBg="1"/>
      <p:bldP spid="18" grpId="1" animBg="1"/>
      <p:bldP spid="19" grpId="0" animBg="1"/>
      <p:bldP spid="20" grpId="0" animBg="1"/>
      <p:bldP spid="21" grpId="0" animBg="1"/>
      <p:bldP spid="22" grpId="0" animBg="1"/>
      <p:bldP spid="23" grpId="0" animBg="1"/>
      <p:bldP spid="25" grpId="0" animBg="1"/>
      <p:bldP spid="25" grpId="1" animBg="1"/>
      <p:bldP spid="25" grpId="3" animBg="1"/>
      <p:bldP spid="24" grpId="0" animBg="1"/>
      <p:bldP spid="24" grpId="1" animBg="1"/>
      <p:bldP spid="24"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事件模式</a:t>
            </a:r>
            <a:endParaRPr lang="zh-CN" altLang="en-US" dirty="0"/>
          </a:p>
        </p:txBody>
      </p:sp>
      <p:sp>
        <p:nvSpPr>
          <p:cNvPr id="3" name="内容占位符 2"/>
          <p:cNvSpPr>
            <a:spLocks noGrp="1"/>
          </p:cNvSpPr>
          <p:nvPr>
            <p:ph idx="1"/>
          </p:nvPr>
        </p:nvSpPr>
        <p:spPr/>
        <p:txBody>
          <a:bodyPr/>
          <a:lstStyle/>
          <a:p>
            <a:r>
              <a:rPr lang="zh-CN" altLang="en-US" dirty="0"/>
              <a:t>输入设备和程序并行工作。</a:t>
            </a:r>
            <a:r>
              <a:rPr lang="zh-CN" altLang="en-US" dirty="0">
                <a:solidFill>
                  <a:srgbClr val="C00000"/>
                </a:solidFill>
              </a:rPr>
              <a:t>输入设备把数据保存到一个输入队列</a:t>
            </a:r>
            <a:r>
              <a:rPr lang="zh-CN" altLang="en-US" dirty="0"/>
              <a:t>，也称为事件队列，所有的输入数据都保存起来，不会遗失。应用程序随时可以检查这个事件队列，处理队列中的事件，或删除队列中的事件</a:t>
            </a:r>
          </a:p>
        </p:txBody>
      </p:sp>
      <p:grpSp>
        <p:nvGrpSpPr>
          <p:cNvPr id="5" name="Group 2"/>
          <p:cNvGrpSpPr>
            <a:grpSpLocks noChangeAspect="1"/>
          </p:cNvGrpSpPr>
          <p:nvPr/>
        </p:nvGrpSpPr>
        <p:grpSpPr bwMode="auto">
          <a:xfrm>
            <a:off x="1950492" y="4021304"/>
            <a:ext cx="5357812" cy="2432032"/>
            <a:chOff x="2129" y="5419"/>
            <a:chExt cx="4712" cy="2003"/>
          </a:xfrm>
        </p:grpSpPr>
        <p:sp>
          <p:nvSpPr>
            <p:cNvPr id="7" name="AutoShape 3"/>
            <p:cNvSpPr>
              <a:spLocks noChangeAspect="1" noChangeArrowheads="1"/>
            </p:cNvSpPr>
            <p:nvPr/>
          </p:nvSpPr>
          <p:spPr bwMode="auto">
            <a:xfrm>
              <a:off x="2160" y="5419"/>
              <a:ext cx="4681" cy="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eaLnBrk="1" hangingPunct="1"/>
              <a:endParaRPr lang="zh-CN" altLang="en-US"/>
            </a:p>
          </p:txBody>
        </p:sp>
        <p:sp>
          <p:nvSpPr>
            <p:cNvPr id="8" name="Text Box 4"/>
            <p:cNvSpPr txBox="1">
              <a:spLocks noChangeArrowheads="1"/>
            </p:cNvSpPr>
            <p:nvPr/>
          </p:nvSpPr>
          <p:spPr bwMode="auto">
            <a:xfrm>
              <a:off x="4320" y="6978"/>
              <a:ext cx="90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just" eaLnBrk="1" hangingPunct="1"/>
              <a:r>
                <a:rPr lang="zh-CN" altLang="en-US" sz="1600" dirty="0">
                  <a:latin typeface="Calibri" pitchFamily="34" charset="0"/>
                </a:rPr>
                <a:t>应用程序</a:t>
              </a:r>
              <a:endParaRPr lang="zh-CN" altLang="zh-CN" sz="1600" dirty="0"/>
            </a:p>
          </p:txBody>
        </p:sp>
        <p:sp>
          <p:nvSpPr>
            <p:cNvPr id="9" name="Text Box 5"/>
            <p:cNvSpPr txBox="1">
              <a:spLocks noChangeArrowheads="1"/>
            </p:cNvSpPr>
            <p:nvPr/>
          </p:nvSpPr>
          <p:spPr bwMode="auto">
            <a:xfrm>
              <a:off x="2340" y="5887"/>
              <a:ext cx="36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just" eaLnBrk="1" hangingPunct="1"/>
              <a:r>
                <a:rPr lang="zh-CN" altLang="en-US" sz="1600">
                  <a:latin typeface="Calibri" pitchFamily="34" charset="0"/>
                </a:rPr>
                <a:t>事件</a:t>
              </a:r>
              <a:endParaRPr lang="zh-CN" altLang="zh-CN" sz="1600"/>
            </a:p>
          </p:txBody>
        </p:sp>
        <p:sp>
          <p:nvSpPr>
            <p:cNvPr id="10" name="Rectangle 6"/>
            <p:cNvSpPr>
              <a:spLocks noChangeArrowheads="1"/>
            </p:cNvSpPr>
            <p:nvPr/>
          </p:nvSpPr>
          <p:spPr bwMode="auto">
            <a:xfrm>
              <a:off x="2700" y="6044"/>
              <a:ext cx="1079" cy="623"/>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eaLnBrk="1" hangingPunct="1"/>
              <a:endParaRPr lang="zh-CN" altLang="en-US"/>
            </a:p>
          </p:txBody>
        </p:sp>
        <p:sp>
          <p:nvSpPr>
            <p:cNvPr id="11" name="Rectangle 7"/>
            <p:cNvSpPr>
              <a:spLocks noChangeArrowheads="1"/>
            </p:cNvSpPr>
            <p:nvPr/>
          </p:nvSpPr>
          <p:spPr bwMode="auto">
            <a:xfrm>
              <a:off x="4320" y="6044"/>
              <a:ext cx="900" cy="623"/>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latin typeface="Calibri" pitchFamily="34" charset="0"/>
                </a:rPr>
                <a:t>检查事件调用过程模块</a:t>
              </a:r>
              <a:endParaRPr lang="zh-CN" altLang="zh-CN" sz="1600"/>
            </a:p>
          </p:txBody>
        </p:sp>
        <p:sp>
          <p:nvSpPr>
            <p:cNvPr id="12" name="Rectangle 8"/>
            <p:cNvSpPr>
              <a:spLocks noChangeArrowheads="1"/>
            </p:cNvSpPr>
            <p:nvPr/>
          </p:nvSpPr>
          <p:spPr bwMode="auto">
            <a:xfrm>
              <a:off x="5940" y="5419"/>
              <a:ext cx="901" cy="624"/>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latin typeface="Calibri" pitchFamily="34" charset="0"/>
                </a:rPr>
                <a:t>处理类型</a:t>
              </a:r>
              <a:r>
                <a:rPr lang="en-US" altLang="zh-CN" sz="1600">
                  <a:latin typeface="Calibri" pitchFamily="34" charset="0"/>
                </a:rPr>
                <a:t>1</a:t>
              </a:r>
              <a:r>
                <a:rPr lang="zh-CN" altLang="en-US" sz="1600">
                  <a:latin typeface="Calibri" pitchFamily="34" charset="0"/>
                </a:rPr>
                <a:t>事件的过程</a:t>
              </a:r>
              <a:endParaRPr lang="zh-CN" altLang="zh-CN" sz="1600"/>
            </a:p>
          </p:txBody>
        </p:sp>
        <p:sp>
          <p:nvSpPr>
            <p:cNvPr id="13" name="Rectangle 9"/>
            <p:cNvSpPr>
              <a:spLocks noChangeArrowheads="1"/>
            </p:cNvSpPr>
            <p:nvPr/>
          </p:nvSpPr>
          <p:spPr bwMode="auto">
            <a:xfrm>
              <a:off x="5940" y="6667"/>
              <a:ext cx="900" cy="624"/>
            </a:xfrm>
            <a:prstGeom prst="rect">
              <a:avLst/>
            </a:prstGeom>
            <a:solidFill>
              <a:srgbClr val="FFFFFF"/>
            </a:solidFill>
            <a:ln w="9525">
              <a:solidFill>
                <a:srgbClr val="000000"/>
              </a:solidFill>
              <a:miter lim="800000"/>
              <a:headEnd/>
              <a:tailEnd/>
            </a:ln>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600">
                  <a:latin typeface="Calibri" pitchFamily="34" charset="0"/>
                </a:rPr>
                <a:t>处理类型</a:t>
              </a:r>
              <a:r>
                <a:rPr lang="en-US" altLang="zh-CN" sz="1600">
                  <a:latin typeface="Calibri" pitchFamily="34" charset="0"/>
                </a:rPr>
                <a:t>n</a:t>
              </a:r>
              <a:r>
                <a:rPr lang="zh-CN" altLang="en-US" sz="1600">
                  <a:latin typeface="Calibri" pitchFamily="34" charset="0"/>
                </a:rPr>
                <a:t>事件的过程</a:t>
              </a:r>
              <a:endParaRPr lang="zh-CN" altLang="en-US" sz="1600">
                <a:latin typeface="Times New Roman" pitchFamily="18" charset="0"/>
              </a:endParaRPr>
            </a:p>
            <a:p>
              <a:pPr eaLnBrk="1" hangingPunct="1"/>
              <a:endParaRPr lang="zh-CN" altLang="zh-CN"/>
            </a:p>
          </p:txBody>
        </p:sp>
        <p:sp>
          <p:nvSpPr>
            <p:cNvPr id="14" name="Line 10"/>
            <p:cNvSpPr>
              <a:spLocks noChangeShapeType="1"/>
            </p:cNvSpPr>
            <p:nvPr/>
          </p:nvSpPr>
          <p:spPr bwMode="auto">
            <a:xfrm>
              <a:off x="3420" y="6043"/>
              <a:ext cx="1" cy="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1"/>
            <p:cNvSpPr>
              <a:spLocks noChangeShapeType="1"/>
            </p:cNvSpPr>
            <p:nvPr/>
          </p:nvSpPr>
          <p:spPr bwMode="auto">
            <a:xfrm>
              <a:off x="3060" y="6043"/>
              <a:ext cx="1" cy="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2"/>
            <p:cNvSpPr>
              <a:spLocks noChangeShapeType="1"/>
            </p:cNvSpPr>
            <p:nvPr/>
          </p:nvSpPr>
          <p:spPr bwMode="auto">
            <a:xfrm>
              <a:off x="3240" y="5821"/>
              <a:ext cx="0" cy="1313"/>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3"/>
            <p:cNvSpPr>
              <a:spLocks noChangeShapeType="1"/>
            </p:cNvSpPr>
            <p:nvPr/>
          </p:nvSpPr>
          <p:spPr bwMode="auto">
            <a:xfrm>
              <a:off x="2160" y="6355"/>
              <a:ext cx="54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14"/>
            <p:cNvSpPr>
              <a:spLocks noChangeShapeType="1"/>
            </p:cNvSpPr>
            <p:nvPr/>
          </p:nvSpPr>
          <p:spPr bwMode="auto">
            <a:xfrm flipH="1">
              <a:off x="2160" y="7291"/>
              <a:ext cx="90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19" name="Text Box 15"/>
            <p:cNvSpPr txBox="1">
              <a:spLocks noChangeArrowheads="1"/>
            </p:cNvSpPr>
            <p:nvPr/>
          </p:nvSpPr>
          <p:spPr bwMode="auto">
            <a:xfrm>
              <a:off x="2129" y="6822"/>
              <a:ext cx="751"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just" eaLnBrk="1" hangingPunct="1"/>
              <a:r>
                <a:rPr lang="zh-CN" altLang="en-US" sz="1600"/>
                <a:t>输入设备</a:t>
              </a:r>
              <a:endParaRPr lang="zh-CN" altLang="zh-CN" sz="1600"/>
            </a:p>
          </p:txBody>
        </p:sp>
        <p:sp>
          <p:nvSpPr>
            <p:cNvPr id="20" name="Line 16"/>
            <p:cNvSpPr>
              <a:spLocks noChangeShapeType="1"/>
            </p:cNvSpPr>
            <p:nvPr/>
          </p:nvSpPr>
          <p:spPr bwMode="auto">
            <a:xfrm>
              <a:off x="4140" y="7290"/>
              <a:ext cx="144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1" name="Line 17"/>
            <p:cNvSpPr>
              <a:spLocks noChangeShapeType="1"/>
            </p:cNvSpPr>
            <p:nvPr/>
          </p:nvSpPr>
          <p:spPr bwMode="auto">
            <a:xfrm>
              <a:off x="3780" y="6355"/>
              <a:ext cx="54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2" name="Line 18"/>
            <p:cNvSpPr>
              <a:spLocks noChangeShapeType="1"/>
            </p:cNvSpPr>
            <p:nvPr/>
          </p:nvSpPr>
          <p:spPr bwMode="auto">
            <a:xfrm flipV="1">
              <a:off x="5220" y="5887"/>
              <a:ext cx="720" cy="313"/>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3" name="Line 19"/>
            <p:cNvSpPr>
              <a:spLocks noChangeShapeType="1"/>
            </p:cNvSpPr>
            <p:nvPr/>
          </p:nvSpPr>
          <p:spPr bwMode="auto">
            <a:xfrm flipV="1">
              <a:off x="5220" y="6355"/>
              <a:ext cx="720" cy="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4" name="Line 20"/>
            <p:cNvSpPr>
              <a:spLocks noChangeShapeType="1"/>
            </p:cNvSpPr>
            <p:nvPr/>
          </p:nvSpPr>
          <p:spPr bwMode="auto">
            <a:xfrm>
              <a:off x="5220" y="6512"/>
              <a:ext cx="720" cy="311"/>
            </a:xfrm>
            <a:prstGeom prst="line">
              <a:avLst/>
            </a:prstGeom>
            <a:noFill/>
            <a:ln w="31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25" name="Text Box 21"/>
            <p:cNvSpPr txBox="1">
              <a:spLocks noChangeArrowheads="1"/>
            </p:cNvSpPr>
            <p:nvPr/>
          </p:nvSpPr>
          <p:spPr bwMode="auto">
            <a:xfrm>
              <a:off x="6300" y="6199"/>
              <a:ext cx="36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just" eaLnBrk="1" hangingPunct="1"/>
              <a:r>
                <a:rPr lang="en-US" altLang="zh-CN" sz="1000">
                  <a:latin typeface="Calibri" pitchFamily="34" charset="0"/>
                </a:rPr>
                <a:t>…</a:t>
              </a:r>
              <a:endParaRPr lang="zh-CN" altLang="zh-CN"/>
            </a:p>
          </p:txBody>
        </p:sp>
      </p:grpSp>
      <p:pic>
        <p:nvPicPr>
          <p:cNvPr id="30722" name="Picture 2" descr="http://product.myprice.com.cn/products/support_pic/2537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32656"/>
            <a:ext cx="4762500"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89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基本交互技术</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定位</a:t>
            </a:r>
            <a:r>
              <a:rPr lang="zh-CN" altLang="en-US" dirty="0" smtClean="0"/>
              <a:t>：</a:t>
            </a:r>
            <a:r>
              <a:rPr lang="zh-CN" altLang="en-US" dirty="0"/>
              <a:t>确定平面或空间的一个点的坐标</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080770"/>
            <a:ext cx="2852863" cy="190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C:\Documents and Settings\WangLu\桌面\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977" y="2973226"/>
            <a:ext cx="1202526" cy="201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187624" y="4989491"/>
            <a:ext cx="2952328" cy="923330"/>
          </a:xfrm>
          <a:prstGeom prst="rect">
            <a:avLst/>
          </a:prstGeom>
        </p:spPr>
        <p:txBody>
          <a:bodyPr wrap="square">
            <a:spAutoFit/>
          </a:bodyPr>
          <a:lstStyle/>
          <a:p>
            <a:r>
              <a:rPr lang="zh-CN" altLang="en-US" dirty="0">
                <a:solidFill>
                  <a:srgbClr val="C00000"/>
                </a:solidFill>
              </a:rPr>
              <a:t>直接定位</a:t>
            </a:r>
            <a:r>
              <a:rPr lang="zh-CN" altLang="en-US" dirty="0"/>
              <a:t>：用定位设备直接指定某个对象的位置，是一种精确定位方式</a:t>
            </a:r>
          </a:p>
        </p:txBody>
      </p:sp>
      <p:sp>
        <p:nvSpPr>
          <p:cNvPr id="7" name="矩形 6"/>
          <p:cNvSpPr/>
          <p:nvPr/>
        </p:nvSpPr>
        <p:spPr>
          <a:xfrm>
            <a:off x="4860032" y="4989491"/>
            <a:ext cx="3744416" cy="1477328"/>
          </a:xfrm>
          <a:prstGeom prst="rect">
            <a:avLst/>
          </a:prstGeom>
        </p:spPr>
        <p:txBody>
          <a:bodyPr wrap="square">
            <a:spAutoFit/>
          </a:bodyPr>
          <a:lstStyle/>
          <a:p>
            <a:r>
              <a:rPr lang="zh-CN" altLang="en-US" dirty="0">
                <a:solidFill>
                  <a:srgbClr val="C00000"/>
                </a:solidFill>
              </a:rPr>
              <a:t>间接定位</a:t>
            </a:r>
            <a:r>
              <a:rPr lang="zh-CN" altLang="en-US" dirty="0"/>
              <a:t>：通过定位设备的运动控制屏幕上的映射光标进行定位，是一种非精确定位方式。其允许指定的点位于一个坐标范围内，一般用鼠标等指点设备配合光标来实现</a:t>
            </a:r>
          </a:p>
        </p:txBody>
      </p:sp>
    </p:spTree>
    <p:extLst>
      <p:ext uri="{BB962C8B-B14F-4D97-AF65-F5344CB8AC3E}">
        <p14:creationId xmlns:p14="http://schemas.microsoft.com/office/powerpoint/2010/main" val="2761297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基本交互技术</a:t>
            </a:r>
          </a:p>
        </p:txBody>
      </p:sp>
      <p:sp>
        <p:nvSpPr>
          <p:cNvPr id="3" name="内容占位符 2"/>
          <p:cNvSpPr>
            <a:spLocks noGrp="1"/>
          </p:cNvSpPr>
          <p:nvPr>
            <p:ph idx="1"/>
          </p:nvPr>
        </p:nvSpPr>
        <p:spPr/>
        <p:txBody>
          <a:bodyPr/>
          <a:lstStyle/>
          <a:p>
            <a:r>
              <a:rPr lang="zh-CN" altLang="en-US" dirty="0" smtClean="0">
                <a:solidFill>
                  <a:srgbClr val="C00000"/>
                </a:solidFill>
              </a:rPr>
              <a:t>笔划</a:t>
            </a:r>
            <a:r>
              <a:rPr lang="zh-CN" altLang="en-US" dirty="0" smtClean="0"/>
              <a:t>：</a:t>
            </a:r>
            <a:r>
              <a:rPr lang="zh-CN" altLang="en-US" dirty="0"/>
              <a:t>输入一组顺序的坐标点</a:t>
            </a:r>
          </a:p>
        </p:txBody>
      </p:sp>
      <p:sp>
        <p:nvSpPr>
          <p:cNvPr id="5" name="矩形 4"/>
          <p:cNvSpPr/>
          <p:nvPr/>
        </p:nvSpPr>
        <p:spPr>
          <a:xfrm>
            <a:off x="899592" y="5507940"/>
            <a:ext cx="7344816" cy="646331"/>
          </a:xfrm>
          <a:prstGeom prst="rect">
            <a:avLst/>
          </a:prstGeom>
        </p:spPr>
        <p:txBody>
          <a:bodyPr wrap="square">
            <a:spAutoFit/>
          </a:bodyPr>
          <a:lstStyle/>
          <a:p>
            <a:r>
              <a:rPr lang="zh-CN" altLang="en-US" dirty="0"/>
              <a:t>多次调用定位输入，输入的一组</a:t>
            </a:r>
            <a:r>
              <a:rPr lang="zh-CN" altLang="en-US" dirty="0" smtClean="0"/>
              <a:t>点。常用</a:t>
            </a:r>
            <a:r>
              <a:rPr lang="zh-CN" altLang="en-US" dirty="0"/>
              <a:t>于显示折线或作为曲线的</a:t>
            </a:r>
            <a:r>
              <a:rPr lang="zh-CN" altLang="en-US" dirty="0" smtClean="0"/>
              <a:t>控制点（画图，手写输入）</a:t>
            </a:r>
            <a:endParaRPr lang="zh-CN" altLang="en-US" dirty="0"/>
          </a:p>
        </p:txBody>
      </p:sp>
      <p:sp>
        <p:nvSpPr>
          <p:cNvPr id="6" name="任意多边形 5"/>
          <p:cNvSpPr/>
          <p:nvPr/>
        </p:nvSpPr>
        <p:spPr>
          <a:xfrm>
            <a:off x="1115616" y="3081513"/>
            <a:ext cx="1928762" cy="1966452"/>
          </a:xfrm>
          <a:custGeom>
            <a:avLst/>
            <a:gdLst>
              <a:gd name="connsiteX0" fmla="*/ 21304 w 1928762"/>
              <a:gd name="connsiteY0" fmla="*/ 324465 h 1966452"/>
              <a:gd name="connsiteX1" fmla="*/ 31136 w 1928762"/>
              <a:gd name="connsiteY1" fmla="*/ 275303 h 1966452"/>
              <a:gd name="connsiteX2" fmla="*/ 60633 w 1928762"/>
              <a:gd name="connsiteY2" fmla="*/ 245807 h 1966452"/>
              <a:gd name="connsiteX3" fmla="*/ 129459 w 1928762"/>
              <a:gd name="connsiteY3" fmla="*/ 206478 h 1966452"/>
              <a:gd name="connsiteX4" fmla="*/ 178620 w 1928762"/>
              <a:gd name="connsiteY4" fmla="*/ 176981 h 1966452"/>
              <a:gd name="connsiteX5" fmla="*/ 208117 w 1928762"/>
              <a:gd name="connsiteY5" fmla="*/ 157316 h 1966452"/>
              <a:gd name="connsiteX6" fmla="*/ 237614 w 1928762"/>
              <a:gd name="connsiteY6" fmla="*/ 147484 h 1966452"/>
              <a:gd name="connsiteX7" fmla="*/ 267111 w 1928762"/>
              <a:gd name="connsiteY7" fmla="*/ 127819 h 1966452"/>
              <a:gd name="connsiteX8" fmla="*/ 365433 w 1928762"/>
              <a:gd name="connsiteY8" fmla="*/ 108155 h 1966452"/>
              <a:gd name="connsiteX9" fmla="*/ 483420 w 1928762"/>
              <a:gd name="connsiteY9" fmla="*/ 78658 h 1966452"/>
              <a:gd name="connsiteX10" fmla="*/ 532582 w 1928762"/>
              <a:gd name="connsiteY10" fmla="*/ 68826 h 1966452"/>
              <a:gd name="connsiteX11" fmla="*/ 591575 w 1928762"/>
              <a:gd name="connsiteY11" fmla="*/ 49161 h 1966452"/>
              <a:gd name="connsiteX12" fmla="*/ 630904 w 1928762"/>
              <a:gd name="connsiteY12" fmla="*/ 39329 h 1966452"/>
              <a:gd name="connsiteX13" fmla="*/ 680066 w 1928762"/>
              <a:gd name="connsiteY13" fmla="*/ 19665 h 1966452"/>
              <a:gd name="connsiteX14" fmla="*/ 798053 w 1928762"/>
              <a:gd name="connsiteY14" fmla="*/ 0 h 1966452"/>
              <a:gd name="connsiteX15" fmla="*/ 1122517 w 1928762"/>
              <a:gd name="connsiteY15" fmla="*/ 9832 h 1966452"/>
              <a:gd name="connsiteX16" fmla="*/ 1171678 w 1928762"/>
              <a:gd name="connsiteY16" fmla="*/ 19665 h 1966452"/>
              <a:gd name="connsiteX17" fmla="*/ 1250336 w 1928762"/>
              <a:gd name="connsiteY17" fmla="*/ 58994 h 1966452"/>
              <a:gd name="connsiteX18" fmla="*/ 1319162 w 1928762"/>
              <a:gd name="connsiteY18" fmla="*/ 88490 h 1966452"/>
              <a:gd name="connsiteX19" fmla="*/ 1358491 w 1928762"/>
              <a:gd name="connsiteY19" fmla="*/ 108155 h 1966452"/>
              <a:gd name="connsiteX20" fmla="*/ 1417485 w 1928762"/>
              <a:gd name="connsiteY20" fmla="*/ 127819 h 1966452"/>
              <a:gd name="connsiteX21" fmla="*/ 1505975 w 1928762"/>
              <a:gd name="connsiteY21" fmla="*/ 176981 h 1966452"/>
              <a:gd name="connsiteX22" fmla="*/ 1545304 w 1928762"/>
              <a:gd name="connsiteY22" fmla="*/ 196645 h 1966452"/>
              <a:gd name="connsiteX23" fmla="*/ 1614130 w 1928762"/>
              <a:gd name="connsiteY23" fmla="*/ 245807 h 1966452"/>
              <a:gd name="connsiteX24" fmla="*/ 1643627 w 1928762"/>
              <a:gd name="connsiteY24" fmla="*/ 275303 h 1966452"/>
              <a:gd name="connsiteX25" fmla="*/ 1702620 w 1928762"/>
              <a:gd name="connsiteY25" fmla="*/ 314632 h 1966452"/>
              <a:gd name="connsiteX26" fmla="*/ 1761614 w 1928762"/>
              <a:gd name="connsiteY26" fmla="*/ 403123 h 1966452"/>
              <a:gd name="connsiteX27" fmla="*/ 1791111 w 1928762"/>
              <a:gd name="connsiteY27" fmla="*/ 442452 h 1966452"/>
              <a:gd name="connsiteX28" fmla="*/ 1810775 w 1928762"/>
              <a:gd name="connsiteY28" fmla="*/ 481781 h 1966452"/>
              <a:gd name="connsiteX29" fmla="*/ 1830440 w 1928762"/>
              <a:gd name="connsiteY29" fmla="*/ 511278 h 1966452"/>
              <a:gd name="connsiteX30" fmla="*/ 1850104 w 1928762"/>
              <a:gd name="connsiteY30" fmla="*/ 580103 h 1966452"/>
              <a:gd name="connsiteX31" fmla="*/ 1869769 w 1928762"/>
              <a:gd name="connsiteY31" fmla="*/ 619432 h 1966452"/>
              <a:gd name="connsiteX32" fmla="*/ 1879601 w 1928762"/>
              <a:gd name="connsiteY32" fmla="*/ 668594 h 1966452"/>
              <a:gd name="connsiteX33" fmla="*/ 1899266 w 1928762"/>
              <a:gd name="connsiteY33" fmla="*/ 707923 h 1966452"/>
              <a:gd name="connsiteX34" fmla="*/ 1918930 w 1928762"/>
              <a:gd name="connsiteY34" fmla="*/ 766916 h 1966452"/>
              <a:gd name="connsiteX35" fmla="*/ 1928762 w 1928762"/>
              <a:gd name="connsiteY35" fmla="*/ 855407 h 1966452"/>
              <a:gd name="connsiteX36" fmla="*/ 1918930 w 1928762"/>
              <a:gd name="connsiteY36" fmla="*/ 1120878 h 1966452"/>
              <a:gd name="connsiteX37" fmla="*/ 1879601 w 1928762"/>
              <a:gd name="connsiteY37" fmla="*/ 1199536 h 1966452"/>
              <a:gd name="connsiteX38" fmla="*/ 1859936 w 1928762"/>
              <a:gd name="connsiteY38" fmla="*/ 1248697 h 1966452"/>
              <a:gd name="connsiteX39" fmla="*/ 1830440 w 1928762"/>
              <a:gd name="connsiteY39" fmla="*/ 1278194 h 1966452"/>
              <a:gd name="connsiteX40" fmla="*/ 1781278 w 1928762"/>
              <a:gd name="connsiteY40" fmla="*/ 1347019 h 1966452"/>
              <a:gd name="connsiteX41" fmla="*/ 1692788 w 1928762"/>
              <a:gd name="connsiteY41" fmla="*/ 1455174 h 1966452"/>
              <a:gd name="connsiteX42" fmla="*/ 1663291 w 1928762"/>
              <a:gd name="connsiteY42" fmla="*/ 1494503 h 1966452"/>
              <a:gd name="connsiteX43" fmla="*/ 1604298 w 1928762"/>
              <a:gd name="connsiteY43" fmla="*/ 1553497 h 1966452"/>
              <a:gd name="connsiteX44" fmla="*/ 1525640 w 1928762"/>
              <a:gd name="connsiteY44" fmla="*/ 1632155 h 1966452"/>
              <a:gd name="connsiteX45" fmla="*/ 1486311 w 1928762"/>
              <a:gd name="connsiteY45" fmla="*/ 1641987 h 1966452"/>
              <a:gd name="connsiteX46" fmla="*/ 1407653 w 1928762"/>
              <a:gd name="connsiteY46" fmla="*/ 1710813 h 1966452"/>
              <a:gd name="connsiteX47" fmla="*/ 1338827 w 1928762"/>
              <a:gd name="connsiteY47" fmla="*/ 1759974 h 1966452"/>
              <a:gd name="connsiteX48" fmla="*/ 1260169 w 1928762"/>
              <a:gd name="connsiteY48" fmla="*/ 1809136 h 1966452"/>
              <a:gd name="connsiteX49" fmla="*/ 1211007 w 1928762"/>
              <a:gd name="connsiteY49" fmla="*/ 1838632 h 1966452"/>
              <a:gd name="connsiteX50" fmla="*/ 1181511 w 1928762"/>
              <a:gd name="connsiteY50" fmla="*/ 1848465 h 1966452"/>
              <a:gd name="connsiteX51" fmla="*/ 1152014 w 1928762"/>
              <a:gd name="connsiteY51" fmla="*/ 1868129 h 1966452"/>
              <a:gd name="connsiteX52" fmla="*/ 1122517 w 1928762"/>
              <a:gd name="connsiteY52" fmla="*/ 1877961 h 1966452"/>
              <a:gd name="connsiteX53" fmla="*/ 1043859 w 1928762"/>
              <a:gd name="connsiteY53" fmla="*/ 1897626 h 1966452"/>
              <a:gd name="connsiteX54" fmla="*/ 1004530 w 1928762"/>
              <a:gd name="connsiteY54" fmla="*/ 1917290 h 1966452"/>
              <a:gd name="connsiteX55" fmla="*/ 945536 w 1928762"/>
              <a:gd name="connsiteY55" fmla="*/ 1927123 h 1966452"/>
              <a:gd name="connsiteX56" fmla="*/ 807885 w 1928762"/>
              <a:gd name="connsiteY56" fmla="*/ 1966452 h 1966452"/>
              <a:gd name="connsiteX57" fmla="*/ 394930 w 1928762"/>
              <a:gd name="connsiteY57" fmla="*/ 1956619 h 1966452"/>
              <a:gd name="connsiteX58" fmla="*/ 335936 w 1928762"/>
              <a:gd name="connsiteY58" fmla="*/ 1936955 h 1966452"/>
              <a:gd name="connsiteX59" fmla="*/ 247446 w 1928762"/>
              <a:gd name="connsiteY59" fmla="*/ 1868129 h 1966452"/>
              <a:gd name="connsiteX60" fmla="*/ 178620 w 1928762"/>
              <a:gd name="connsiteY60" fmla="*/ 1789471 h 1966452"/>
              <a:gd name="connsiteX61" fmla="*/ 149124 w 1928762"/>
              <a:gd name="connsiteY61" fmla="*/ 1759974 h 1966452"/>
              <a:gd name="connsiteX62" fmla="*/ 80298 w 1928762"/>
              <a:gd name="connsiteY62" fmla="*/ 1671484 h 1966452"/>
              <a:gd name="connsiteX63" fmla="*/ 60633 w 1928762"/>
              <a:gd name="connsiteY63" fmla="*/ 1592826 h 1966452"/>
              <a:gd name="connsiteX64" fmla="*/ 40969 w 1928762"/>
              <a:gd name="connsiteY64" fmla="*/ 1533832 h 1966452"/>
              <a:gd name="connsiteX65" fmla="*/ 21304 w 1928762"/>
              <a:gd name="connsiteY65" fmla="*/ 1278194 h 1966452"/>
              <a:gd name="connsiteX66" fmla="*/ 50801 w 1928762"/>
              <a:gd name="connsiteY66" fmla="*/ 845574 h 1966452"/>
              <a:gd name="connsiteX67" fmla="*/ 80298 w 1928762"/>
              <a:gd name="connsiteY67" fmla="*/ 806245 h 1966452"/>
              <a:gd name="connsiteX68" fmla="*/ 90130 w 1928762"/>
              <a:gd name="connsiteY68" fmla="*/ 776749 h 1966452"/>
              <a:gd name="connsiteX69" fmla="*/ 149124 w 1928762"/>
              <a:gd name="connsiteY69" fmla="*/ 707923 h 1966452"/>
              <a:gd name="connsiteX70" fmla="*/ 168788 w 1928762"/>
              <a:gd name="connsiteY70" fmla="*/ 678426 h 1966452"/>
              <a:gd name="connsiteX71" fmla="*/ 276943 w 1928762"/>
              <a:gd name="connsiteY71" fmla="*/ 609600 h 1966452"/>
              <a:gd name="connsiteX72" fmla="*/ 306440 w 1928762"/>
              <a:gd name="connsiteY72" fmla="*/ 589936 h 1966452"/>
              <a:gd name="connsiteX73" fmla="*/ 355601 w 1928762"/>
              <a:gd name="connsiteY73" fmla="*/ 570271 h 1966452"/>
              <a:gd name="connsiteX74" fmla="*/ 385098 w 1928762"/>
              <a:gd name="connsiteY74" fmla="*/ 550607 h 1966452"/>
              <a:gd name="connsiteX75" fmla="*/ 424427 w 1928762"/>
              <a:gd name="connsiteY75" fmla="*/ 540774 h 1966452"/>
              <a:gd name="connsiteX76" fmla="*/ 463756 w 1928762"/>
              <a:gd name="connsiteY76" fmla="*/ 521110 h 1966452"/>
              <a:gd name="connsiteX77" fmla="*/ 542414 w 1928762"/>
              <a:gd name="connsiteY77" fmla="*/ 501445 h 1966452"/>
              <a:gd name="connsiteX78" fmla="*/ 601407 w 1928762"/>
              <a:gd name="connsiteY78" fmla="*/ 462116 h 1966452"/>
              <a:gd name="connsiteX79" fmla="*/ 680066 w 1928762"/>
              <a:gd name="connsiteY79" fmla="*/ 442452 h 1966452"/>
              <a:gd name="connsiteX80" fmla="*/ 709562 w 1928762"/>
              <a:gd name="connsiteY80" fmla="*/ 432619 h 1966452"/>
              <a:gd name="connsiteX81" fmla="*/ 984866 w 1928762"/>
              <a:gd name="connsiteY81" fmla="*/ 442452 h 1966452"/>
              <a:gd name="connsiteX82" fmla="*/ 1053691 w 1928762"/>
              <a:gd name="connsiteY82" fmla="*/ 481781 h 1966452"/>
              <a:gd name="connsiteX83" fmla="*/ 1112685 w 1928762"/>
              <a:gd name="connsiteY83" fmla="*/ 530942 h 1966452"/>
              <a:gd name="connsiteX84" fmla="*/ 1132349 w 1928762"/>
              <a:gd name="connsiteY84" fmla="*/ 560439 h 1966452"/>
              <a:gd name="connsiteX85" fmla="*/ 1201175 w 1928762"/>
              <a:gd name="connsiteY85" fmla="*/ 648929 h 1966452"/>
              <a:gd name="connsiteX86" fmla="*/ 1220840 w 1928762"/>
              <a:gd name="connsiteY86" fmla="*/ 688258 h 1966452"/>
              <a:gd name="connsiteX87" fmla="*/ 1250336 w 1928762"/>
              <a:gd name="connsiteY87" fmla="*/ 727587 h 1966452"/>
              <a:gd name="connsiteX88" fmla="*/ 1270001 w 1928762"/>
              <a:gd name="connsiteY88" fmla="*/ 757084 h 1966452"/>
              <a:gd name="connsiteX89" fmla="*/ 1289666 w 1928762"/>
              <a:gd name="connsiteY89" fmla="*/ 816078 h 1966452"/>
              <a:gd name="connsiteX90" fmla="*/ 1309330 w 1928762"/>
              <a:gd name="connsiteY90" fmla="*/ 904568 h 1966452"/>
              <a:gd name="connsiteX91" fmla="*/ 1289666 w 1928762"/>
              <a:gd name="connsiteY91" fmla="*/ 1160207 h 1966452"/>
              <a:gd name="connsiteX92" fmla="*/ 1279833 w 1928762"/>
              <a:gd name="connsiteY92" fmla="*/ 1199536 h 1966452"/>
              <a:gd name="connsiteX93" fmla="*/ 1240504 w 1928762"/>
              <a:gd name="connsiteY93" fmla="*/ 1258529 h 1966452"/>
              <a:gd name="connsiteX94" fmla="*/ 1161846 w 1928762"/>
              <a:gd name="connsiteY94" fmla="*/ 1376516 h 1966452"/>
              <a:gd name="connsiteX95" fmla="*/ 1142182 w 1928762"/>
              <a:gd name="connsiteY95" fmla="*/ 1415845 h 1966452"/>
              <a:gd name="connsiteX96" fmla="*/ 1112685 w 1928762"/>
              <a:gd name="connsiteY96" fmla="*/ 1445342 h 1966452"/>
              <a:gd name="connsiteX97" fmla="*/ 1073356 w 1928762"/>
              <a:gd name="connsiteY97" fmla="*/ 1504336 h 1966452"/>
              <a:gd name="connsiteX98" fmla="*/ 1043859 w 1928762"/>
              <a:gd name="connsiteY98" fmla="*/ 1514168 h 1966452"/>
              <a:gd name="connsiteX99" fmla="*/ 1004530 w 1928762"/>
              <a:gd name="connsiteY99" fmla="*/ 1524000 h 1966452"/>
              <a:gd name="connsiteX100" fmla="*/ 965201 w 1928762"/>
              <a:gd name="connsiteY100" fmla="*/ 1543665 h 1966452"/>
              <a:gd name="connsiteX101" fmla="*/ 680066 w 1928762"/>
              <a:gd name="connsiteY101" fmla="*/ 1533832 h 1966452"/>
              <a:gd name="connsiteX102" fmla="*/ 640736 w 1928762"/>
              <a:gd name="connsiteY102" fmla="*/ 1514168 h 1966452"/>
              <a:gd name="connsiteX103" fmla="*/ 581743 w 1928762"/>
              <a:gd name="connsiteY103" fmla="*/ 1474839 h 1966452"/>
              <a:gd name="connsiteX104" fmla="*/ 532582 w 1928762"/>
              <a:gd name="connsiteY104" fmla="*/ 1406013 h 1966452"/>
              <a:gd name="connsiteX105" fmla="*/ 473588 w 1928762"/>
              <a:gd name="connsiteY105" fmla="*/ 1307690 h 1966452"/>
              <a:gd name="connsiteX106" fmla="*/ 444091 w 1928762"/>
              <a:gd name="connsiteY106" fmla="*/ 1179871 h 1966452"/>
              <a:gd name="connsiteX107" fmla="*/ 453924 w 1928762"/>
              <a:gd name="connsiteY107" fmla="*/ 943897 h 1966452"/>
              <a:gd name="connsiteX108" fmla="*/ 542414 w 1928762"/>
              <a:gd name="connsiteY108" fmla="*/ 825910 h 1966452"/>
              <a:gd name="connsiteX109" fmla="*/ 571911 w 1928762"/>
              <a:gd name="connsiteY109" fmla="*/ 806245 h 1966452"/>
              <a:gd name="connsiteX110" fmla="*/ 601407 w 1928762"/>
              <a:gd name="connsiteY110" fmla="*/ 776749 h 1966452"/>
              <a:gd name="connsiteX111" fmla="*/ 650569 w 1928762"/>
              <a:gd name="connsiteY111" fmla="*/ 766916 h 1966452"/>
              <a:gd name="connsiteX112" fmla="*/ 827549 w 1928762"/>
              <a:gd name="connsiteY112" fmla="*/ 776749 h 1966452"/>
              <a:gd name="connsiteX113" fmla="*/ 876711 w 1928762"/>
              <a:gd name="connsiteY113" fmla="*/ 825910 h 1966452"/>
              <a:gd name="connsiteX114" fmla="*/ 906207 w 1928762"/>
              <a:gd name="connsiteY114" fmla="*/ 855407 h 1966452"/>
              <a:gd name="connsiteX115" fmla="*/ 906207 w 1928762"/>
              <a:gd name="connsiteY115" fmla="*/ 1071716 h 1966452"/>
              <a:gd name="connsiteX116" fmla="*/ 866878 w 1928762"/>
              <a:gd name="connsiteY116" fmla="*/ 1081549 h 1966452"/>
              <a:gd name="connsiteX117" fmla="*/ 798053 w 1928762"/>
              <a:gd name="connsiteY117" fmla="*/ 1091381 h 196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928762" h="1966452">
                <a:moveTo>
                  <a:pt x="21304" y="324465"/>
                </a:moveTo>
                <a:cubicBezTo>
                  <a:pt x="24581" y="308078"/>
                  <a:pt x="23662" y="290251"/>
                  <a:pt x="31136" y="275303"/>
                </a:cubicBezTo>
                <a:cubicBezTo>
                  <a:pt x="37354" y="262866"/>
                  <a:pt x="49951" y="254709"/>
                  <a:pt x="60633" y="245807"/>
                </a:cubicBezTo>
                <a:cubicBezTo>
                  <a:pt x="85360" y="225201"/>
                  <a:pt x="100602" y="222509"/>
                  <a:pt x="129459" y="206478"/>
                </a:cubicBezTo>
                <a:cubicBezTo>
                  <a:pt x="146165" y="197197"/>
                  <a:pt x="162414" y="187110"/>
                  <a:pt x="178620" y="176981"/>
                </a:cubicBezTo>
                <a:cubicBezTo>
                  <a:pt x="188641" y="170718"/>
                  <a:pt x="197548" y="162601"/>
                  <a:pt x="208117" y="157316"/>
                </a:cubicBezTo>
                <a:cubicBezTo>
                  <a:pt x="217387" y="152681"/>
                  <a:pt x="227782" y="150761"/>
                  <a:pt x="237614" y="147484"/>
                </a:cubicBezTo>
                <a:cubicBezTo>
                  <a:pt x="247446" y="140929"/>
                  <a:pt x="256249" y="132474"/>
                  <a:pt x="267111" y="127819"/>
                </a:cubicBezTo>
                <a:cubicBezTo>
                  <a:pt x="288206" y="118778"/>
                  <a:pt x="348543" y="111908"/>
                  <a:pt x="365433" y="108155"/>
                </a:cubicBezTo>
                <a:cubicBezTo>
                  <a:pt x="405007" y="99361"/>
                  <a:pt x="443668" y="86608"/>
                  <a:pt x="483420" y="78658"/>
                </a:cubicBezTo>
                <a:cubicBezTo>
                  <a:pt x="499807" y="75381"/>
                  <a:pt x="516459" y="73223"/>
                  <a:pt x="532582" y="68826"/>
                </a:cubicBezTo>
                <a:cubicBezTo>
                  <a:pt x="552580" y="63372"/>
                  <a:pt x="571721" y="55117"/>
                  <a:pt x="591575" y="49161"/>
                </a:cubicBezTo>
                <a:cubicBezTo>
                  <a:pt x="604518" y="45278"/>
                  <a:pt x="618084" y="43602"/>
                  <a:pt x="630904" y="39329"/>
                </a:cubicBezTo>
                <a:cubicBezTo>
                  <a:pt x="647648" y="33748"/>
                  <a:pt x="663322" y="25246"/>
                  <a:pt x="680066" y="19665"/>
                </a:cubicBezTo>
                <a:cubicBezTo>
                  <a:pt x="719050" y="6670"/>
                  <a:pt x="756785" y="5158"/>
                  <a:pt x="798053" y="0"/>
                </a:cubicBezTo>
                <a:cubicBezTo>
                  <a:pt x="906208" y="3277"/>
                  <a:pt x="1014462" y="4145"/>
                  <a:pt x="1122517" y="9832"/>
                </a:cubicBezTo>
                <a:cubicBezTo>
                  <a:pt x="1139205" y="10710"/>
                  <a:pt x="1156731" y="12191"/>
                  <a:pt x="1171678" y="19665"/>
                </a:cubicBezTo>
                <a:cubicBezTo>
                  <a:pt x="1281848" y="74750"/>
                  <a:pt x="1104785" y="29881"/>
                  <a:pt x="1250336" y="58994"/>
                </a:cubicBezTo>
                <a:cubicBezTo>
                  <a:pt x="1310116" y="98846"/>
                  <a:pt x="1246597" y="61278"/>
                  <a:pt x="1319162" y="88490"/>
                </a:cubicBezTo>
                <a:cubicBezTo>
                  <a:pt x="1332886" y="93636"/>
                  <a:pt x="1344882" y="102712"/>
                  <a:pt x="1358491" y="108155"/>
                </a:cubicBezTo>
                <a:cubicBezTo>
                  <a:pt x="1377737" y="115853"/>
                  <a:pt x="1398239" y="120121"/>
                  <a:pt x="1417485" y="127819"/>
                </a:cubicBezTo>
                <a:cubicBezTo>
                  <a:pt x="1451160" y="141289"/>
                  <a:pt x="1473903" y="159163"/>
                  <a:pt x="1505975" y="176981"/>
                </a:cubicBezTo>
                <a:cubicBezTo>
                  <a:pt x="1518788" y="184099"/>
                  <a:pt x="1532578" y="189373"/>
                  <a:pt x="1545304" y="196645"/>
                </a:cubicBezTo>
                <a:cubicBezTo>
                  <a:pt x="1560866" y="205538"/>
                  <a:pt x="1603579" y="236764"/>
                  <a:pt x="1614130" y="245807"/>
                </a:cubicBezTo>
                <a:cubicBezTo>
                  <a:pt x="1624687" y="254856"/>
                  <a:pt x="1632651" y="266766"/>
                  <a:pt x="1643627" y="275303"/>
                </a:cubicBezTo>
                <a:cubicBezTo>
                  <a:pt x="1662282" y="289813"/>
                  <a:pt x="1687856" y="296177"/>
                  <a:pt x="1702620" y="314632"/>
                </a:cubicBezTo>
                <a:cubicBezTo>
                  <a:pt x="1798644" y="434664"/>
                  <a:pt x="1699361" y="303520"/>
                  <a:pt x="1761614" y="403123"/>
                </a:cubicBezTo>
                <a:cubicBezTo>
                  <a:pt x="1770299" y="417019"/>
                  <a:pt x="1782426" y="428556"/>
                  <a:pt x="1791111" y="442452"/>
                </a:cubicBezTo>
                <a:cubicBezTo>
                  <a:pt x="1798879" y="454881"/>
                  <a:pt x="1803503" y="469055"/>
                  <a:pt x="1810775" y="481781"/>
                </a:cubicBezTo>
                <a:cubicBezTo>
                  <a:pt x="1816638" y="492041"/>
                  <a:pt x="1823885" y="501446"/>
                  <a:pt x="1830440" y="511278"/>
                </a:cubicBezTo>
                <a:cubicBezTo>
                  <a:pt x="1835429" y="531235"/>
                  <a:pt x="1841641" y="560356"/>
                  <a:pt x="1850104" y="580103"/>
                </a:cubicBezTo>
                <a:cubicBezTo>
                  <a:pt x="1855878" y="593575"/>
                  <a:pt x="1863214" y="606322"/>
                  <a:pt x="1869769" y="619432"/>
                </a:cubicBezTo>
                <a:cubicBezTo>
                  <a:pt x="1873046" y="635819"/>
                  <a:pt x="1874316" y="652740"/>
                  <a:pt x="1879601" y="668594"/>
                </a:cubicBezTo>
                <a:cubicBezTo>
                  <a:pt x="1884236" y="682499"/>
                  <a:pt x="1893822" y="694314"/>
                  <a:pt x="1899266" y="707923"/>
                </a:cubicBezTo>
                <a:cubicBezTo>
                  <a:pt x="1906964" y="727168"/>
                  <a:pt x="1912375" y="747252"/>
                  <a:pt x="1918930" y="766916"/>
                </a:cubicBezTo>
                <a:cubicBezTo>
                  <a:pt x="1922207" y="796413"/>
                  <a:pt x="1928762" y="825728"/>
                  <a:pt x="1928762" y="855407"/>
                </a:cubicBezTo>
                <a:cubicBezTo>
                  <a:pt x="1928762" y="943958"/>
                  <a:pt x="1927195" y="1032714"/>
                  <a:pt x="1918930" y="1120878"/>
                </a:cubicBezTo>
                <a:cubicBezTo>
                  <a:pt x="1915004" y="1162753"/>
                  <a:pt x="1895580" y="1167578"/>
                  <a:pt x="1879601" y="1199536"/>
                </a:cubicBezTo>
                <a:cubicBezTo>
                  <a:pt x="1871708" y="1215322"/>
                  <a:pt x="1869290" y="1233730"/>
                  <a:pt x="1859936" y="1248697"/>
                </a:cubicBezTo>
                <a:cubicBezTo>
                  <a:pt x="1852567" y="1260488"/>
                  <a:pt x="1839489" y="1267637"/>
                  <a:pt x="1830440" y="1278194"/>
                </a:cubicBezTo>
                <a:cubicBezTo>
                  <a:pt x="1765908" y="1353482"/>
                  <a:pt x="1830185" y="1284775"/>
                  <a:pt x="1781278" y="1347019"/>
                </a:cubicBezTo>
                <a:cubicBezTo>
                  <a:pt x="1752499" y="1383646"/>
                  <a:pt x="1720737" y="1417909"/>
                  <a:pt x="1692788" y="1455174"/>
                </a:cubicBezTo>
                <a:cubicBezTo>
                  <a:pt x="1682956" y="1468284"/>
                  <a:pt x="1674253" y="1482322"/>
                  <a:pt x="1663291" y="1494503"/>
                </a:cubicBezTo>
                <a:cubicBezTo>
                  <a:pt x="1644687" y="1515174"/>
                  <a:pt x="1619724" y="1530358"/>
                  <a:pt x="1604298" y="1553497"/>
                </a:cubicBezTo>
                <a:cubicBezTo>
                  <a:pt x="1578582" y="1592071"/>
                  <a:pt x="1576062" y="1601902"/>
                  <a:pt x="1525640" y="1632155"/>
                </a:cubicBezTo>
                <a:cubicBezTo>
                  <a:pt x="1514053" y="1639107"/>
                  <a:pt x="1499421" y="1638710"/>
                  <a:pt x="1486311" y="1641987"/>
                </a:cubicBezTo>
                <a:cubicBezTo>
                  <a:pt x="1430593" y="1725562"/>
                  <a:pt x="1522363" y="1596103"/>
                  <a:pt x="1407653" y="1710813"/>
                </a:cubicBezTo>
                <a:cubicBezTo>
                  <a:pt x="1360995" y="1757471"/>
                  <a:pt x="1385913" y="1744279"/>
                  <a:pt x="1338827" y="1759974"/>
                </a:cubicBezTo>
                <a:cubicBezTo>
                  <a:pt x="1270535" y="1811194"/>
                  <a:pt x="1329573" y="1770579"/>
                  <a:pt x="1260169" y="1809136"/>
                </a:cubicBezTo>
                <a:cubicBezTo>
                  <a:pt x="1243463" y="1818417"/>
                  <a:pt x="1228100" y="1830086"/>
                  <a:pt x="1211007" y="1838632"/>
                </a:cubicBezTo>
                <a:cubicBezTo>
                  <a:pt x="1201737" y="1843267"/>
                  <a:pt x="1190781" y="1843830"/>
                  <a:pt x="1181511" y="1848465"/>
                </a:cubicBezTo>
                <a:cubicBezTo>
                  <a:pt x="1170942" y="1853750"/>
                  <a:pt x="1162583" y="1862844"/>
                  <a:pt x="1152014" y="1868129"/>
                </a:cubicBezTo>
                <a:cubicBezTo>
                  <a:pt x="1142744" y="1872764"/>
                  <a:pt x="1132516" y="1875234"/>
                  <a:pt x="1122517" y="1877961"/>
                </a:cubicBezTo>
                <a:cubicBezTo>
                  <a:pt x="1096443" y="1885072"/>
                  <a:pt x="1068032" y="1885540"/>
                  <a:pt x="1043859" y="1897626"/>
                </a:cubicBezTo>
                <a:cubicBezTo>
                  <a:pt x="1030749" y="1904181"/>
                  <a:pt x="1018569" y="1913078"/>
                  <a:pt x="1004530" y="1917290"/>
                </a:cubicBezTo>
                <a:cubicBezTo>
                  <a:pt x="985435" y="1923019"/>
                  <a:pt x="965029" y="1922946"/>
                  <a:pt x="945536" y="1927123"/>
                </a:cubicBezTo>
                <a:cubicBezTo>
                  <a:pt x="876390" y="1941940"/>
                  <a:pt x="869799" y="1945813"/>
                  <a:pt x="807885" y="1966452"/>
                </a:cubicBezTo>
                <a:cubicBezTo>
                  <a:pt x="670233" y="1963174"/>
                  <a:pt x="532353" y="1965208"/>
                  <a:pt x="394930" y="1956619"/>
                </a:cubicBezTo>
                <a:cubicBezTo>
                  <a:pt x="374242" y="1955326"/>
                  <a:pt x="353183" y="1948453"/>
                  <a:pt x="335936" y="1936955"/>
                </a:cubicBezTo>
                <a:cubicBezTo>
                  <a:pt x="203292" y="1848526"/>
                  <a:pt x="328043" y="1894994"/>
                  <a:pt x="247446" y="1868129"/>
                </a:cubicBezTo>
                <a:cubicBezTo>
                  <a:pt x="179255" y="1799938"/>
                  <a:pt x="262638" y="1885492"/>
                  <a:pt x="178620" y="1789471"/>
                </a:cubicBezTo>
                <a:cubicBezTo>
                  <a:pt x="169464" y="1779007"/>
                  <a:pt x="158026" y="1770656"/>
                  <a:pt x="149124" y="1759974"/>
                </a:cubicBezTo>
                <a:cubicBezTo>
                  <a:pt x="125201" y="1731267"/>
                  <a:pt x="80298" y="1671484"/>
                  <a:pt x="80298" y="1671484"/>
                </a:cubicBezTo>
                <a:cubicBezTo>
                  <a:pt x="73743" y="1645265"/>
                  <a:pt x="69179" y="1618465"/>
                  <a:pt x="60633" y="1592826"/>
                </a:cubicBezTo>
                <a:lnTo>
                  <a:pt x="40969" y="1533832"/>
                </a:lnTo>
                <a:cubicBezTo>
                  <a:pt x="38163" y="1500163"/>
                  <a:pt x="21304" y="1303497"/>
                  <a:pt x="21304" y="1278194"/>
                </a:cubicBezTo>
                <a:cubicBezTo>
                  <a:pt x="21304" y="984593"/>
                  <a:pt x="-42535" y="976243"/>
                  <a:pt x="50801" y="845574"/>
                </a:cubicBezTo>
                <a:cubicBezTo>
                  <a:pt x="60326" y="832239"/>
                  <a:pt x="70466" y="819355"/>
                  <a:pt x="80298" y="806245"/>
                </a:cubicBezTo>
                <a:cubicBezTo>
                  <a:pt x="83575" y="796413"/>
                  <a:pt x="84988" y="785747"/>
                  <a:pt x="90130" y="776749"/>
                </a:cubicBezTo>
                <a:cubicBezTo>
                  <a:pt x="116915" y="729876"/>
                  <a:pt x="117420" y="745968"/>
                  <a:pt x="149124" y="707923"/>
                </a:cubicBezTo>
                <a:cubicBezTo>
                  <a:pt x="156689" y="698845"/>
                  <a:pt x="160005" y="686331"/>
                  <a:pt x="168788" y="678426"/>
                </a:cubicBezTo>
                <a:cubicBezTo>
                  <a:pt x="302957" y="557672"/>
                  <a:pt x="201421" y="647360"/>
                  <a:pt x="276943" y="609600"/>
                </a:cubicBezTo>
                <a:cubicBezTo>
                  <a:pt x="287512" y="604315"/>
                  <a:pt x="295871" y="595221"/>
                  <a:pt x="306440" y="589936"/>
                </a:cubicBezTo>
                <a:cubicBezTo>
                  <a:pt x="322226" y="582043"/>
                  <a:pt x="339815" y="578164"/>
                  <a:pt x="355601" y="570271"/>
                </a:cubicBezTo>
                <a:cubicBezTo>
                  <a:pt x="366170" y="564986"/>
                  <a:pt x="374237" y="555262"/>
                  <a:pt x="385098" y="550607"/>
                </a:cubicBezTo>
                <a:cubicBezTo>
                  <a:pt x="397519" y="545284"/>
                  <a:pt x="411774" y="545519"/>
                  <a:pt x="424427" y="540774"/>
                </a:cubicBezTo>
                <a:cubicBezTo>
                  <a:pt x="438151" y="535628"/>
                  <a:pt x="450284" y="526884"/>
                  <a:pt x="463756" y="521110"/>
                </a:cubicBezTo>
                <a:cubicBezTo>
                  <a:pt x="490209" y="509773"/>
                  <a:pt x="513563" y="507216"/>
                  <a:pt x="542414" y="501445"/>
                </a:cubicBezTo>
                <a:cubicBezTo>
                  <a:pt x="562078" y="488335"/>
                  <a:pt x="579684" y="471426"/>
                  <a:pt x="601407" y="462116"/>
                </a:cubicBezTo>
                <a:cubicBezTo>
                  <a:pt x="626248" y="451470"/>
                  <a:pt x="654427" y="450999"/>
                  <a:pt x="680066" y="442452"/>
                </a:cubicBezTo>
                <a:lnTo>
                  <a:pt x="709562" y="432619"/>
                </a:lnTo>
                <a:cubicBezTo>
                  <a:pt x="801330" y="435897"/>
                  <a:pt x="893230" y="436540"/>
                  <a:pt x="984866" y="442452"/>
                </a:cubicBezTo>
                <a:cubicBezTo>
                  <a:pt x="1012930" y="444263"/>
                  <a:pt x="1032917" y="466943"/>
                  <a:pt x="1053691" y="481781"/>
                </a:cubicBezTo>
                <a:cubicBezTo>
                  <a:pt x="1085539" y="504529"/>
                  <a:pt x="1085680" y="498536"/>
                  <a:pt x="1112685" y="530942"/>
                </a:cubicBezTo>
                <a:cubicBezTo>
                  <a:pt x="1120250" y="540020"/>
                  <a:pt x="1124784" y="551361"/>
                  <a:pt x="1132349" y="560439"/>
                </a:cubicBezTo>
                <a:cubicBezTo>
                  <a:pt x="1172813" y="608996"/>
                  <a:pt x="1163897" y="574374"/>
                  <a:pt x="1201175" y="648929"/>
                </a:cubicBezTo>
                <a:cubicBezTo>
                  <a:pt x="1207730" y="662039"/>
                  <a:pt x="1213072" y="675829"/>
                  <a:pt x="1220840" y="688258"/>
                </a:cubicBezTo>
                <a:cubicBezTo>
                  <a:pt x="1229525" y="702154"/>
                  <a:pt x="1240811" y="714252"/>
                  <a:pt x="1250336" y="727587"/>
                </a:cubicBezTo>
                <a:cubicBezTo>
                  <a:pt x="1257204" y="737203"/>
                  <a:pt x="1263446" y="747252"/>
                  <a:pt x="1270001" y="757084"/>
                </a:cubicBezTo>
                <a:cubicBezTo>
                  <a:pt x="1276556" y="776749"/>
                  <a:pt x="1284639" y="795968"/>
                  <a:pt x="1289666" y="816078"/>
                </a:cubicBezTo>
                <a:cubicBezTo>
                  <a:pt x="1303551" y="871620"/>
                  <a:pt x="1296848" y="842156"/>
                  <a:pt x="1309330" y="904568"/>
                </a:cubicBezTo>
                <a:cubicBezTo>
                  <a:pt x="1302775" y="989781"/>
                  <a:pt x="1298170" y="1075166"/>
                  <a:pt x="1289666" y="1160207"/>
                </a:cubicBezTo>
                <a:cubicBezTo>
                  <a:pt x="1288321" y="1173653"/>
                  <a:pt x="1285876" y="1187449"/>
                  <a:pt x="1279833" y="1199536"/>
                </a:cubicBezTo>
                <a:cubicBezTo>
                  <a:pt x="1269264" y="1220674"/>
                  <a:pt x="1240504" y="1258529"/>
                  <a:pt x="1240504" y="1258529"/>
                </a:cubicBezTo>
                <a:cubicBezTo>
                  <a:pt x="1218855" y="1323477"/>
                  <a:pt x="1237035" y="1279845"/>
                  <a:pt x="1161846" y="1376516"/>
                </a:cubicBezTo>
                <a:cubicBezTo>
                  <a:pt x="1152847" y="1388085"/>
                  <a:pt x="1150701" y="1403918"/>
                  <a:pt x="1142182" y="1415845"/>
                </a:cubicBezTo>
                <a:cubicBezTo>
                  <a:pt x="1134100" y="1427160"/>
                  <a:pt x="1121222" y="1434366"/>
                  <a:pt x="1112685" y="1445342"/>
                </a:cubicBezTo>
                <a:cubicBezTo>
                  <a:pt x="1098175" y="1463998"/>
                  <a:pt x="1086466" y="1484671"/>
                  <a:pt x="1073356" y="1504336"/>
                </a:cubicBezTo>
                <a:cubicBezTo>
                  <a:pt x="1067607" y="1512960"/>
                  <a:pt x="1053824" y="1511321"/>
                  <a:pt x="1043859" y="1514168"/>
                </a:cubicBezTo>
                <a:cubicBezTo>
                  <a:pt x="1030866" y="1517880"/>
                  <a:pt x="1017640" y="1520723"/>
                  <a:pt x="1004530" y="1524000"/>
                </a:cubicBezTo>
                <a:cubicBezTo>
                  <a:pt x="991420" y="1530555"/>
                  <a:pt x="978673" y="1537891"/>
                  <a:pt x="965201" y="1543665"/>
                </a:cubicBezTo>
                <a:cubicBezTo>
                  <a:pt x="875461" y="1582125"/>
                  <a:pt x="774222" y="1541075"/>
                  <a:pt x="680066" y="1533832"/>
                </a:cubicBezTo>
                <a:cubicBezTo>
                  <a:pt x="666956" y="1527277"/>
                  <a:pt x="652663" y="1522687"/>
                  <a:pt x="640736" y="1514168"/>
                </a:cubicBezTo>
                <a:cubicBezTo>
                  <a:pt x="576290" y="1468135"/>
                  <a:pt x="645020" y="1495931"/>
                  <a:pt x="581743" y="1474839"/>
                </a:cubicBezTo>
                <a:cubicBezTo>
                  <a:pt x="529230" y="1439830"/>
                  <a:pt x="569077" y="1474441"/>
                  <a:pt x="532582" y="1406013"/>
                </a:cubicBezTo>
                <a:cubicBezTo>
                  <a:pt x="514596" y="1372288"/>
                  <a:pt x="473588" y="1307690"/>
                  <a:pt x="473588" y="1307690"/>
                </a:cubicBezTo>
                <a:cubicBezTo>
                  <a:pt x="449871" y="1212819"/>
                  <a:pt x="459225" y="1255533"/>
                  <a:pt x="444091" y="1179871"/>
                </a:cubicBezTo>
                <a:cubicBezTo>
                  <a:pt x="447369" y="1101213"/>
                  <a:pt x="445823" y="1022205"/>
                  <a:pt x="453924" y="943897"/>
                </a:cubicBezTo>
                <a:cubicBezTo>
                  <a:pt x="458746" y="897282"/>
                  <a:pt x="510542" y="847158"/>
                  <a:pt x="542414" y="825910"/>
                </a:cubicBezTo>
                <a:cubicBezTo>
                  <a:pt x="552246" y="819355"/>
                  <a:pt x="562833" y="813810"/>
                  <a:pt x="571911" y="806245"/>
                </a:cubicBezTo>
                <a:cubicBezTo>
                  <a:pt x="582593" y="797344"/>
                  <a:pt x="588970" y="782967"/>
                  <a:pt x="601407" y="776749"/>
                </a:cubicBezTo>
                <a:cubicBezTo>
                  <a:pt x="616355" y="769275"/>
                  <a:pt x="634182" y="770194"/>
                  <a:pt x="650569" y="766916"/>
                </a:cubicBezTo>
                <a:cubicBezTo>
                  <a:pt x="709562" y="770194"/>
                  <a:pt x="769059" y="768393"/>
                  <a:pt x="827549" y="776749"/>
                </a:cubicBezTo>
                <a:cubicBezTo>
                  <a:pt x="854832" y="780647"/>
                  <a:pt x="862538" y="808902"/>
                  <a:pt x="876711" y="825910"/>
                </a:cubicBezTo>
                <a:cubicBezTo>
                  <a:pt x="885613" y="836592"/>
                  <a:pt x="896375" y="845575"/>
                  <a:pt x="906207" y="855407"/>
                </a:cubicBezTo>
                <a:cubicBezTo>
                  <a:pt x="932065" y="932973"/>
                  <a:pt x="938822" y="941258"/>
                  <a:pt x="906207" y="1071716"/>
                </a:cubicBezTo>
                <a:cubicBezTo>
                  <a:pt x="902930" y="1084826"/>
                  <a:pt x="879871" y="1077837"/>
                  <a:pt x="866878" y="1081549"/>
                </a:cubicBezTo>
                <a:cubicBezTo>
                  <a:pt x="817958" y="1095527"/>
                  <a:pt x="856584" y="1091381"/>
                  <a:pt x="798053" y="10913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7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940789"/>
            <a:ext cx="23622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800" name="Picture 8" descr="http://downza.img.zz314.com/soft/hzsr-38/2016-07-20/ad898b3d5bb79c93f86df3c5e9d07ac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516968"/>
            <a:ext cx="2686819" cy="281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711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奥斯汀">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奥斯汀">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奥斯汀">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8292</TotalTime>
  <Words>2029</Words>
  <Application>Microsoft Office PowerPoint</Application>
  <PresentationFormat>全屏显示(4:3)</PresentationFormat>
  <Paragraphs>207</Paragraphs>
  <Slides>35</Slides>
  <Notes>0</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奥斯汀</vt:lpstr>
      <vt:lpstr>交互技术基础</vt:lpstr>
      <vt:lpstr>本章目标</vt:lpstr>
      <vt:lpstr>人机交互输入模型</vt:lpstr>
      <vt:lpstr>请求模式</vt:lpstr>
      <vt:lpstr>采样模式</vt:lpstr>
      <vt:lpstr>采样模式</vt:lpstr>
      <vt:lpstr>事件模式</vt:lpstr>
      <vt:lpstr>基本交互技术</vt:lpstr>
      <vt:lpstr>基本交互技术</vt:lpstr>
      <vt:lpstr>基本交互技术</vt:lpstr>
      <vt:lpstr>基本交互技术</vt:lpstr>
      <vt:lpstr>基本交互技术</vt:lpstr>
      <vt:lpstr>区域选择</vt:lpstr>
      <vt:lpstr>区域选择</vt:lpstr>
      <vt:lpstr>区域选择</vt:lpstr>
      <vt:lpstr>区域选择</vt:lpstr>
      <vt:lpstr>基本交互技术</vt:lpstr>
      <vt:lpstr>二维图形交互技术</vt:lpstr>
      <vt:lpstr>二维图形交互技术</vt:lpstr>
      <vt:lpstr>二维图形交互技术</vt:lpstr>
      <vt:lpstr>二维图形交互技术</vt:lpstr>
      <vt:lpstr>二维图形交互技术</vt:lpstr>
      <vt:lpstr>二维图形交互技术</vt:lpstr>
      <vt:lpstr>二维图形交互技术</vt:lpstr>
      <vt:lpstr>三维图形交互技术</vt:lpstr>
      <vt:lpstr>三维图形交互技术</vt:lpstr>
      <vt:lpstr>三维图形交互技术</vt:lpstr>
      <vt:lpstr>三维图形交互技术</vt:lpstr>
      <vt:lpstr>三维图形交互技术</vt:lpstr>
      <vt:lpstr>三维图形交互技术</vt:lpstr>
      <vt:lpstr>自然交互技术</vt:lpstr>
      <vt:lpstr>多点触控技术</vt:lpstr>
      <vt:lpstr>多点触控技术</vt:lpstr>
      <vt:lpstr>多点触控技术</vt:lpstr>
      <vt:lpstr>手势识别技术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交互设计基础</dc:title>
  <dc:creator>ysj</dc:creator>
  <cp:lastModifiedBy>ysj</cp:lastModifiedBy>
  <cp:revision>183</cp:revision>
  <dcterms:created xsi:type="dcterms:W3CDTF">2020-04-12T15:59:27Z</dcterms:created>
  <dcterms:modified xsi:type="dcterms:W3CDTF">2020-05-12T06:13:09Z</dcterms:modified>
</cp:coreProperties>
</file>